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1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41" d="100"/>
          <a:sy n="41" d="100"/>
        </p:scale>
        <p:origin x="-108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1.tif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4035474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40000"/>
              </a:lnSpc>
            </a:pP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第二十八课   </a:t>
            </a:r>
            <a:b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有的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br>
              <a:rPr lang="en-US" altLang="zh-CN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6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6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纪念鲁迅有感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8" name="直接连接符 34"/>
          <p:cNvCxnSpPr>
            <a:cxnSpLocks noChangeShapeType="1"/>
          </p:cNvCxnSpPr>
          <p:nvPr/>
        </p:nvCxnSpPr>
        <p:spPr bwMode="auto">
          <a:xfrm flipH="1">
            <a:off x="3463290" y="4958715"/>
            <a:ext cx="7954010" cy="0"/>
          </a:xfrm>
          <a:prstGeom prst="line">
            <a:avLst/>
          </a:prstGeom>
          <a:noFill/>
          <a:ln w="12700">
            <a:solidFill>
              <a:srgbClr val="A6A6A6">
                <a:alpha val="34901"/>
              </a:srgbClr>
            </a:solidFill>
            <a:round/>
          </a:ln>
        </p:spPr>
      </p:cxn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4293870" y="5996940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年级上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540" y="742950"/>
            <a:ext cx="2179955" cy="489902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847090"/>
          </a:xfrm>
        </p:spPr>
        <p:txBody>
          <a:bodyPr/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学习2、5节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23645"/>
            <a:ext cx="10515600" cy="538543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有的人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骑在人民头上：“啊，我多伟大！”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有的人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俯下身子给人民当牛马。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骑在人民头上的，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人民把他摔垮。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给人民作牛马的，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人民永远记住他！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split orient="vert"/>
      </p:transition>
    </mc:Choice>
    <mc:Fallback>
      <p:transition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96570"/>
            <a:ext cx="10515600" cy="5680710"/>
          </a:xfrm>
        </p:spPr>
        <p:txBody>
          <a:bodyPr>
            <a:noAutofit/>
          </a:bodyPr>
          <a:lstStyle/>
          <a:p>
            <a:pPr marL="0" indent="0">
              <a:lnSpc>
                <a:spcPct val="14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 你读出了什么感觉？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或你听到他读出了什么味道？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ctr">
              <a:lnSpc>
                <a:spcPct val="14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5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5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对敌人的恨，对人民的爱</a:t>
            </a:r>
            <a:endParaRPr lang="zh-CN" altLang="en-US" sz="5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  探讨：为什么“恨”？怎么样的人会“骑在人民的头上”？骑在人民头上后的表情怎样？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自主学习3、6节，4、7节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有的人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把名字刻入石头想“不朽”；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有的人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情愿作野草，等着地下的火烧。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把名字刻入石头的，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名字比尸首烂得更早；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只要春风吹到的地方，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7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到处是青青的野草。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 dir="ld"/>
      </p:transition>
    </mc:Choice>
    <mc:Fallback>
      <p:transition>
        <p:pull dir="ld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38125"/>
            <a:ext cx="10515600" cy="593915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有的人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他活着别人就不能活；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有的人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他活着为了多数人更好地活。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他活着别人就不能活的人，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他的下场可以看到；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他活着为了多数人更好活的人，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群众把他抬举得很高，很高。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 dir="ru"/>
      </p:transition>
    </mc:Choice>
    <mc:Fallback>
      <p:transition>
        <p:pull dir="r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08685"/>
            <a:ext cx="10515600" cy="526859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①自由选择一组，想想用什么方法朗读表达出你的理解。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②各人自由练习。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③男女生分别领读，带读。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 dir="u"/>
      </p:transition>
    </mc:Choice>
    <mc:Fallback>
      <p:transition>
        <p:pull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8825" y="592455"/>
            <a:ext cx="6344920" cy="520128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诗歌为纪念鲁迅先生而作，却不用“鲁迅赞”或“纪念鲁迅”为题，而是以“有的人”进行反复咏叹。这首诗的前四节一连用了八个“有的人”，请把 “有的人”替换为某一种人或某一类人。</a:t>
            </a:r>
            <a:endParaRPr lang="zh-CN" altLang="en-US" sz="3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1745615"/>
            <a:ext cx="4250055" cy="4242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r"/>
      </p:transition>
    </mc:Choice>
    <mc:Fallback>
      <p:transition>
        <p:wipe dir="r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376555"/>
            <a:ext cx="10515600" cy="6263640"/>
          </a:xfrm>
        </p:spPr>
        <p:txBody>
          <a:bodyPr>
            <a:normAutofit fontScale="9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被人民憎恶的人，  被人民爱戴的人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残酷剥削人民的人，为人民服务的人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妄想流芳千古的人， 一心默默奉献的人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愚弄人民的人， 造福人民的人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损害人民利益的人，维护人民利益的人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反动统治者，共产党人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压迫人民的暴君， 廉洁奉公的公仆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自私的人，无私的人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一心追求名利的人，一心只知奉献的人 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zoom dir="in"/>
      </p:transition>
    </mc:Choice>
    <mc:Fallback>
      <p:transition>
        <p:zoom dir="in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26945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600" b="1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升华情感，拓展延伸</a:t>
            </a:r>
            <a:endParaRPr lang="zh-CN" altLang="en-US" sz="6600" b="1">
              <a:ln>
                <a:solidFill>
                  <a:schemeClr val="bg1"/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08685"/>
            <a:ext cx="10515600" cy="526859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探讨：“活着为了多数人更好地活”的人，你知道都有谁呢？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岳飞、雷锋、周恩来，王二小……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31875"/>
            <a:ext cx="10771505" cy="514540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面对自私自利，残酷剥削压迫人民的人我们痛恨、愤怒的说</a:t>
            </a: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有的人活着，他已经死了。因为他活着别人就不能活，所以他的下场可以看到。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d"/>
      </p:transition>
    </mc:Choice>
    <mc:Fallback>
      <p:transition>
        <p:wipe dir="d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219325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600" b="1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创设情境，揭示课题</a:t>
            </a:r>
            <a:endParaRPr lang="zh-CN" altLang="en-US" sz="6600" b="1">
              <a:ln>
                <a:solidFill>
                  <a:schemeClr val="bg1"/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49325"/>
            <a:ext cx="10515600" cy="522795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当我们面对大公无私，全心全意为人民服务的人我们尊敬他、歌颂他</a:t>
            </a: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有的人死了，他还活着。因为他活着为了多数人更好活的人，群众把他抬举得很高，很高。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u"/>
      </p:transition>
    </mc:Choice>
    <mc:Fallback>
      <p:transition>
        <p:wipe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2315" y="2115185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600" b="1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布置作业</a:t>
            </a:r>
            <a:endParaRPr lang="zh-CN" altLang="en-US" sz="6600" b="1">
              <a:ln>
                <a:solidFill>
                  <a:schemeClr val="bg1"/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35355"/>
            <a:ext cx="10515600" cy="524192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1、诵读这首诗。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2、搜集鲁迅的名言。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3、阅读鲁迅的作品如：《故乡》《一件小事》《药》等。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2315" y="2115185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600" b="1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zh-CN" altLang="en-US" sz="6600" b="1">
              <a:ln>
                <a:solidFill>
                  <a:schemeClr val="bg1"/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  <p:pic>
        <p:nvPicPr>
          <p:cNvPr id="9" name="图片 8" descr="结尾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810" y="4928235"/>
            <a:ext cx="4486910" cy="1588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76630"/>
            <a:ext cx="10515600" cy="520065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1936年10月19日凌晨5时25分，一位中国文化革命的主将，伟大的文学家、思想家、革命家--鲁迅，在上海不幸病逝。全国人民无比悲痛。但是国民党反动派派出了许多的特务、军阀、走狗极力阻止人民给鲁迅先生举行追悼会，他们阻止得了吗？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omb dir="vert"/>
      </p:transition>
    </mc:Choice>
    <mc:Fallback>
      <p:transition>
        <p:comb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80745"/>
            <a:ext cx="10515600" cy="529653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鲁迅逝世13周年，新中国成立后，人民才第一次公开地隆重纪念鲁迅先生。诗人臧克家参加了纪念活动，百感交集，心中充满了对鲁迅的思念和崇敬就情不自禁地写下了《有的人》这首短诗。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blinds dir="vert"/>
      </p:transition>
    </mc:Choice>
    <mc:Fallback>
      <p:transition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046605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600" b="1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诵读全诗，整体感知</a:t>
            </a:r>
            <a:endParaRPr lang="zh-CN" altLang="en-US" sz="6600" b="1">
              <a:ln>
                <a:solidFill>
                  <a:schemeClr val="bg1"/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5010" y="823595"/>
            <a:ext cx="10761980" cy="521144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5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5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自由读诗，注意把字音读正确，诗句读流畅。</a:t>
            </a:r>
            <a:endParaRPr lang="zh-CN" altLang="en-US" sz="4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注意读音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当牛马    石头   不朽   摔垮    抬举</a:t>
            </a:r>
            <a:endParaRPr lang="zh-CN" altLang="en-US" sz="45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zoom dir="in"/>
      </p:transition>
    </mc:Choice>
    <mc:Fallback>
      <p:transition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31875"/>
            <a:ext cx="10515600" cy="514540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默读并思考：这首诗在内容和写法上你发现了有什么特别之处吗？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内容上的对比，2-5，3-6，4-7；“有的人”反复出现。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87550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600" b="1">
                <a:ln>
                  <a:solidFill>
                    <a:schemeClr val="bg1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自主感悟，诵读悟情</a:t>
            </a:r>
            <a:endParaRPr lang="zh-CN" altLang="en-US" sz="6600" b="1">
              <a:ln>
                <a:solidFill>
                  <a:schemeClr val="bg1"/>
                </a:solidFill>
              </a:ln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1、自由读第一节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①自由读第一节。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②为什么有的人活着像死了，有的人死了却还活着？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③哪种人虽生犹死，哪种人虽死犹生？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80930" y="237490"/>
            <a:ext cx="1901825" cy="1066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1277</Words>
  <Application>WPS 演示</Application>
  <PresentationFormat>自定义</PresentationFormat>
  <Paragraphs>98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楷体</vt:lpstr>
      <vt:lpstr>Arial Unicode MS</vt:lpstr>
      <vt:lpstr>Franklin Gothic Medium</vt:lpstr>
      <vt:lpstr>Calibri</vt:lpstr>
      <vt:lpstr>Office 主题</vt:lpstr>
      <vt:lpstr>第二十七课    有的人 ——纪念鲁迅有感</vt:lpstr>
      <vt:lpstr>创设情境，揭示课题</vt:lpstr>
      <vt:lpstr>PowerPoint 演示文稿</vt:lpstr>
      <vt:lpstr>PowerPoint 演示文稿</vt:lpstr>
      <vt:lpstr>诵读全诗，整体感知</vt:lpstr>
      <vt:lpstr>PowerPoint 演示文稿</vt:lpstr>
      <vt:lpstr>PowerPoint 演示文稿</vt:lpstr>
      <vt:lpstr>自主感悟，诵读悟情</vt:lpstr>
      <vt:lpstr>1、自由读第一节</vt:lpstr>
      <vt:lpstr>学习2、5节</vt:lpstr>
      <vt:lpstr>PowerPoint 演示文稿</vt:lpstr>
      <vt:lpstr>自主学习3、6节，4、7节</vt:lpstr>
      <vt:lpstr>PowerPoint 演示文稿</vt:lpstr>
      <vt:lpstr>PowerPoint 演示文稿</vt:lpstr>
      <vt:lpstr>PowerPoint 演示文稿</vt:lpstr>
      <vt:lpstr>PowerPoint 演示文稿</vt:lpstr>
      <vt:lpstr>升华情感，拓展延伸</vt:lpstr>
      <vt:lpstr>PowerPoint 演示文稿</vt:lpstr>
      <vt:lpstr>PowerPoint 演示文稿</vt:lpstr>
      <vt:lpstr>PowerPoint 演示文稿</vt:lpstr>
      <vt:lpstr>布置作业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void</dc:creator>
  <cp:lastModifiedBy>面朝大海</cp:lastModifiedBy>
  <cp:revision>126</cp:revision>
  <dcterms:created xsi:type="dcterms:W3CDTF">2017-08-03T09:01:00Z</dcterms:created>
  <dcterms:modified xsi:type="dcterms:W3CDTF">2021-08-02T15:39:32Z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</Properties>
</file>