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91" r:id="rId8"/>
    <p:sldId id="260" r:id="rId9"/>
    <p:sldId id="289" r:id="rId10"/>
    <p:sldId id="276" r:id="rId11"/>
    <p:sldId id="292" r:id="rId12"/>
    <p:sldId id="265" r:id="rId13"/>
    <p:sldId id="293" r:id="rId14"/>
    <p:sldId id="285" r:id="rId15"/>
    <p:sldId id="294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4" d="100"/>
          <a:sy n="54" d="100"/>
        </p:scale>
        <p:origin x="-186" y="-90"/>
      </p:cViewPr>
      <p:guideLst>
        <p:guide orient="horz" pos="164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35785" y="1071880"/>
            <a:ext cx="59175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的心紧缩着,我担心这个年轻的战士会实在忍耐不住突然跳起来,或者突然叫出声来。我几次回过头来,不敢朝他那儿看,不忍看着我的战友被活活烧死,但是我又忍不住不看。我心里像刀绞一般,眼泪模糊了我的眼睛。</a:t>
            </a:r>
            <a:endParaRPr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烈火在我的战友邱少云身上烧了半个多钟头才渐渐熄灭。这个伟大的战士,像千斤巨石,伏在那儿纹丝不动,直到牺牲前的最后一息,都没发出哪怕是极轻微的一声呻吟。</a:t>
            </a:r>
            <a:r>
              <a:rPr 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0255" y="311785"/>
            <a:ext cx="7690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回答问题。</a:t>
            </a:r>
            <a:endParaRPr lang="zh-CN" altLang="en-US" sz="2800"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85" y="1995643"/>
            <a:ext cx="1714480" cy="23589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48577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47215" y="1000125"/>
            <a:ext cx="6766560" cy="2676525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1.这段文字选自课文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2.文中画线句子是一个比喻句,说一说这个句子是把　　　　比作　　　　 </a:t>
            </a:r>
            <a:r>
              <a:rPr 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420110" y="2931795"/>
            <a:ext cx="122428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80380" y="2931795"/>
            <a:ext cx="13684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220335" y="1635760"/>
            <a:ext cx="288036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 flipH="1" flipV="1">
            <a:off x="5459095" y="1560195"/>
            <a:ext cx="1345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644390" y="192849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97510" y="203200"/>
            <a:ext cx="8063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208270" y="1158875"/>
            <a:ext cx="2820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我的战友邱少云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64255" y="2477135"/>
            <a:ext cx="1347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战士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523230" y="2451100"/>
            <a:ext cx="1497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千斤巨石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59840" y="555625"/>
            <a:ext cx="7611745" cy="3091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回答问题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3.读了这段文字,说一说“我”的心理经历了怎样的变化。</a:t>
            </a:r>
            <a:endParaRPr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 </a:t>
            </a:r>
            <a:endParaRPr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4.从这段文字中,你可以看出邱少云是一个怎样的人?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472565" y="3879850"/>
            <a:ext cx="66281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他是一个自觉遵守革命纪律</a:t>
            </a:r>
            <a:r>
              <a:rPr lang="en-US" altLang="zh-CN" sz="2800" b="1">
                <a:solidFill>
                  <a:srgbClr val="FF0000"/>
                </a:solidFill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着顽强的革命意志的人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340" y="2859243"/>
            <a:ext cx="1714480" cy="23589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313815" y="2391410"/>
            <a:ext cx="7218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担心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US" sz="2800" b="1">
                <a:solidFill>
                  <a:srgbClr val="FF0000"/>
                </a:solidFill>
              </a:rPr>
              <a:t>不忍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US" sz="2800" b="1">
                <a:solidFill>
                  <a:srgbClr val="FF0000"/>
                </a:solidFill>
              </a:rPr>
              <a:t>忍不住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US" sz="2800" b="1">
                <a:solidFill>
                  <a:srgbClr val="FF0000"/>
                </a:solidFill>
              </a:rPr>
              <a:t>心如刀绞</a:t>
            </a:r>
            <a:r>
              <a:rPr lang="en-US" altLang="zh-CN" sz="2800" b="1">
                <a:solidFill>
                  <a:srgbClr val="FF0000"/>
                </a:solidFill>
              </a:rPr>
              <a:t>.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544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38191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9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我的战友邱少云</a:t>
            </a:r>
            <a:endParaRPr lang="zh-CN" altLang="zh-CN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14414" y="642924"/>
            <a:ext cx="7572428" cy="2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一、给加点字选择正确的读音。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干涸(hé　gù) 　　　山坳(ǎo　ào)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潜伏(qiǎn　qián)	摧毁(huǐ　hiǔ)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蔓延(màn　wàn)	隐蔽(mì　bì)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91640" y="1851660"/>
            <a:ext cx="360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>
                <a:sym typeface="+mn-ea"/>
              </a:rPr>
              <a:t>●</a:t>
            </a:r>
            <a:endParaRPr lang="zh-CN" altLang="en-US" dirty="0" smtClean="0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04435" y="1790065"/>
            <a:ext cx="349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>
                <a:sym typeface="+mn-ea"/>
              </a:rPr>
              <a:t>●</a:t>
            </a:r>
            <a:endParaRPr lang="zh-CN" altLang="en-US" dirty="0" smtClean="0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31595" y="2427605"/>
            <a:ext cx="326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>
                <a:sym typeface="+mn-ea"/>
              </a:rPr>
              <a:t>●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54320" y="2427605"/>
            <a:ext cx="153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>
                <a:sym typeface="+mn-ea"/>
              </a:rPr>
              <a:t>●</a:t>
            </a:r>
            <a:endParaRPr lang="zh-CN" altLang="en-US" dirty="0" smtClean="0"/>
          </a:p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31595" y="3075940"/>
            <a:ext cx="252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>
                <a:sym typeface="+mn-ea"/>
              </a:rPr>
              <a:t>●</a:t>
            </a:r>
            <a:endParaRPr lang="zh-CN" altLang="en-US" dirty="0" smtClean="0"/>
          </a:p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354320" y="3075940"/>
            <a:ext cx="3232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>
                <a:sym typeface="+mn-ea"/>
              </a:rPr>
              <a:t>●</a:t>
            </a:r>
            <a:endParaRPr lang="zh-CN" altLang="en-US" dirty="0" smtClean="0"/>
          </a:p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24075" y="1707515"/>
            <a:ext cx="349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√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00470" y="1710055"/>
            <a:ext cx="395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sym typeface="+mn-ea"/>
              </a:rPr>
              <a:t>√</a:t>
            </a:r>
            <a:endParaRPr lang="zh-CN" altLang="en-US" sz="2800"/>
          </a:p>
        </p:txBody>
      </p:sp>
      <p:sp>
        <p:nvSpPr>
          <p:cNvPr id="20" name="文本框 19"/>
          <p:cNvSpPr txBox="1"/>
          <p:nvPr/>
        </p:nvSpPr>
        <p:spPr>
          <a:xfrm>
            <a:off x="3432810" y="2355850"/>
            <a:ext cx="541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sym typeface="+mn-ea"/>
              </a:rPr>
              <a:t>√</a:t>
            </a:r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5940425" y="2355850"/>
            <a:ext cx="572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sym typeface="+mn-ea"/>
              </a:rPr>
              <a:t>√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2267585" y="3003550"/>
            <a:ext cx="492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sym typeface="+mn-ea"/>
              </a:rPr>
              <a:t>√</a:t>
            </a:r>
            <a:endParaRPr lang="zh-CN" altLang="en-US" sz="2800"/>
          </a:p>
        </p:txBody>
      </p:sp>
      <p:sp>
        <p:nvSpPr>
          <p:cNvPr id="23" name="文本框 22"/>
          <p:cNvSpPr txBox="1"/>
          <p:nvPr/>
        </p:nvSpPr>
        <p:spPr>
          <a:xfrm>
            <a:off x="6516370" y="3003550"/>
            <a:ext cx="1477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sym typeface="+mn-ea"/>
              </a:rPr>
              <a:t>√</a:t>
            </a:r>
            <a:endParaRPr lang="zh-CN" altLang="en-US" sz="28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1" grpId="0"/>
      <p:bldP spid="22" grpId="0"/>
      <p:bldP spid="23" grpId="0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340" y="2427288"/>
            <a:ext cx="2069399" cy="22285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03985" y="267335"/>
            <a:ext cx="7701280" cy="4184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二、找出词语中的错别字,把正确的写在括号里。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隐弊(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	暴炸(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搜察(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	蔓廷(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息灭(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	居高林下(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曼山遍野(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	文丝不动(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2475230" y="1593215"/>
            <a:ext cx="1160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弊－蔽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47945" y="1635760"/>
            <a:ext cx="1530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暴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US" sz="2400" b="1">
                <a:solidFill>
                  <a:srgbClr val="FF0000"/>
                </a:solidFill>
              </a:rPr>
              <a:t>爆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99030" y="2256155"/>
            <a:ext cx="1236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察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US" sz="2400" b="1">
                <a:solidFill>
                  <a:srgbClr val="FF0000"/>
                </a:solidFill>
              </a:rPr>
              <a:t>查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6190" y="2256155"/>
            <a:ext cx="1290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廷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US" sz="2400" b="1">
                <a:solidFill>
                  <a:srgbClr val="FF0000"/>
                </a:solidFill>
              </a:rPr>
              <a:t>延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5850" y="2874645"/>
            <a:ext cx="1280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息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US" sz="2400" b="1">
                <a:solidFill>
                  <a:srgbClr val="FF0000"/>
                </a:solidFill>
              </a:rPr>
              <a:t>熄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42000" y="2853055"/>
            <a:ext cx="1322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林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US" sz="2400" b="1">
                <a:solidFill>
                  <a:srgbClr val="FF0000"/>
                </a:solidFill>
              </a:rPr>
              <a:t>临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60065" y="3507740"/>
            <a:ext cx="1181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曼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US" sz="2400" b="1">
                <a:solidFill>
                  <a:srgbClr val="FF0000"/>
                </a:solidFill>
              </a:rPr>
              <a:t>漫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32270" y="3507740"/>
            <a:ext cx="1379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文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US" sz="2400" b="1">
                <a:solidFill>
                  <a:srgbClr val="FF0000"/>
                </a:solidFill>
              </a:rPr>
              <a:t>纹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31575" y="421947"/>
            <a:ext cx="74295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三、选择合适的词语填在括号内。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潜伏　　埋伏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1.我们在391高地的山坳里,找了一条比较隐蔽的山沟(　　　　)起来。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2.我们设下了十里(　　　　),专等敌人自投罗网。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95" y="2427603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11780" y="2581910"/>
            <a:ext cx="1256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潜伏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5960" y="3265805"/>
            <a:ext cx="1218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埋伏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475740" y="411480"/>
            <a:ext cx="718502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三、选择合适的词语填在括号内。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75740" y="771525"/>
            <a:ext cx="6858000" cy="3390900"/>
          </a:xfrm>
        </p:spPr>
        <p:txBody>
          <a:bodyPr>
            <a:normAutofit/>
          </a:bodyPr>
          <a:p>
            <a:pPr algn="l" fontAlgn="auto">
              <a:lnSpc>
                <a:spcPct val="150000"/>
              </a:lnSpc>
            </a:pPr>
            <a:r>
              <a:rPr lang="zh-CN" altLang="en-US" sz="311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隐蔽　　隐藏</a:t>
            </a:r>
            <a:br>
              <a:rPr lang="zh-CN" altLang="en-US" sz="311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311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3.邱少云全身伪装,(　　　　)得更好。</a:t>
            </a:r>
            <a:br>
              <a:rPr lang="zh-CN" altLang="en-US" sz="311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311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4.春天把自己(　　　　)在万紫千红的花朵中。</a:t>
            </a:r>
            <a:endParaRPr lang="zh-CN" altLang="en-US" sz="311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452" y="2661285"/>
            <a:ext cx="1367819" cy="221144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32045" y="2139315"/>
            <a:ext cx="1772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   </a:t>
            </a:r>
            <a:r>
              <a:rPr lang="zh-CN" altLang="en-US" sz="2800" b="1">
                <a:solidFill>
                  <a:srgbClr val="FF0000"/>
                </a:solidFill>
              </a:rPr>
              <a:t>隐蔽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96055" y="2931795"/>
            <a:ext cx="1391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隐藏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403965" y="123496"/>
            <a:ext cx="74295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四、按要求完成句子练习。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1.谁能趴在敌人的鼻子底下睡大觉呢?(改为陈述句)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2.我心里像刀绞一般,眼泪模糊了我的眼睛。(照样子,写句子。)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85" y="2427443"/>
            <a:ext cx="1714480" cy="23589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54175" y="2171065"/>
            <a:ext cx="6518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谁也不能趴在敌人的鼻子底下睡大觉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69390" y="4191000"/>
            <a:ext cx="72790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万里长城像一条巨龙!在崇山峻岭之间蜿 蜒盘旋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8085" y="699770"/>
            <a:ext cx="79114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3.这个时候,邱少云只要从火堆里跳出来,就地打几个滚,就可以把身上的火扑灭。(用加点的词语造句。)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" y="2499678"/>
            <a:ext cx="2069399" cy="222858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46960" y="2158365"/>
            <a:ext cx="59696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只要明天不下雨，我们就到公 园去玩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4929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50" y="887095"/>
            <a:ext cx="9051290" cy="392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忽然,一阵浓重的棉布焦味钻进我的鼻子,我扭头一看,哎呀!火烧到了邱少云身上!他的棉衣已经烧着了,浑身火苗乱窜,看样子是溅上了燃烧弹的油液。趁着风势,一团烈火把他整个包围了。</a:t>
            </a:r>
            <a:endParaRPr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时候,邱少云如果迅速从火堆里跳出来,就地打几个滚,身上的火是可以扑灭的。我们卧在他附近的任何一个人,如果跳过去把他拉出来,扯掉他着火的棉衣,也能救出自己的战友。但是这样一来,我们就会被山头上敌人的哨兵发觉,那么不仅是我们这一个班要牺牲在这里,也不仅是埋伏在我们身后的整个潜伏部队要受到重大损失,更严重的是我们准备了好久的这次作战计划要完全落空。</a:t>
            </a:r>
            <a:endParaRPr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482.588976377953,&quot;width&quot;:2154.045669291338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1346</Words>
  <Application>WPS 演示</Application>
  <PresentationFormat>全屏显示(16:9)</PresentationFormat>
  <Paragraphs>161</Paragraphs>
  <Slides>13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隐蔽　　隐藏 3.邱少云全身伪装,(　　　　)得更好。 4.春天把自己(　　　　)在万紫千红的花朵中。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106</cp:revision>
  <dcterms:created xsi:type="dcterms:W3CDTF">2018-12-06T02:32:00Z</dcterms:created>
  <dcterms:modified xsi:type="dcterms:W3CDTF">2021-08-10T03:13:28Z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1AB775B89E51466DBA6EEA60F1E4E43F</vt:lpwstr>
  </property>
  <property fmtid="{D5CDD505-2E9C-101B-9397-08002B2CF9AE}" pid="3" name="KSOProductBuildVer">
    <vt:lpwstr>2052-11.1.0.9098</vt:lpwstr>
  </property>
</Properties>
</file>