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76" r:id="rId6"/>
    <p:sldId id="277" r:id="rId7"/>
    <p:sldId id="278" r:id="rId8"/>
    <p:sldId id="279" r:id="rId9"/>
    <p:sldId id="280" r:id="rId10"/>
    <p:sldId id="281" r:id="rId11"/>
    <p:sldId id="283" r:id="rId12"/>
    <p:sldId id="282" r:id="rId13"/>
    <p:sldId id="284" r:id="rId14"/>
    <p:sldId id="285" r:id="rId15"/>
    <p:sldId id="286" r:id="rId16"/>
    <p:sldId id="287" r:id="rId17"/>
    <p:sldId id="288" r:id="rId18"/>
    <p:sldId id="289" r:id="rId19"/>
    <p:sldId id="262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A898"/>
    <a:srgbClr val="8B7337"/>
    <a:srgbClr val="63BA89"/>
    <a:srgbClr val="4C9280"/>
    <a:srgbClr val="549D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2310" y="10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6BB5-986E-4474-836E-FB2AD90A8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08497-0206-4B81-B194-70D8995CE1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1.tiff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png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32743" y="2663371"/>
            <a:ext cx="3359257" cy="41946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417686" y="-417686"/>
            <a:ext cx="3359257" cy="419462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137086" y="1416261"/>
            <a:ext cx="5667568" cy="4025478"/>
            <a:chOff x="-4323775" y="521933"/>
            <a:chExt cx="5667568" cy="4025478"/>
          </a:xfrm>
        </p:grpSpPr>
        <p:grpSp>
          <p:nvGrpSpPr>
            <p:cNvPr id="10" name="组合 9"/>
            <p:cNvGrpSpPr/>
            <p:nvPr/>
          </p:nvGrpSpPr>
          <p:grpSpPr>
            <a:xfrm>
              <a:off x="-4323775" y="521933"/>
              <a:ext cx="1832944" cy="1486306"/>
              <a:chOff x="4096325" y="1286343"/>
              <a:chExt cx="1832944" cy="1486306"/>
            </a:xfrm>
          </p:grpSpPr>
          <p:cxnSp>
            <p:nvCxnSpPr>
              <p:cNvPr id="14" name="直接连接符 13"/>
              <p:cNvCxnSpPr/>
              <p:nvPr/>
            </p:nvCxnSpPr>
            <p:spPr>
              <a:xfrm flipH="1">
                <a:off x="4153795" y="1614045"/>
                <a:ext cx="1775474" cy="1158604"/>
              </a:xfrm>
              <a:prstGeom prst="line">
                <a:avLst/>
              </a:prstGeom>
              <a:ln w="19050">
                <a:solidFill>
                  <a:srgbClr val="64A8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流程图: 接点 14"/>
              <p:cNvSpPr/>
              <p:nvPr/>
            </p:nvSpPr>
            <p:spPr>
              <a:xfrm flipH="1">
                <a:off x="4096325" y="1286343"/>
                <a:ext cx="185028" cy="185028"/>
              </a:xfrm>
              <a:prstGeom prst="flowChartConnector">
                <a:avLst/>
              </a:prstGeom>
              <a:noFill/>
              <a:ln>
                <a:solidFill>
                  <a:srgbClr val="64A8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rgbClr val="64A898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 flipV="1">
              <a:off x="-385475" y="3378721"/>
              <a:ext cx="1729268" cy="1168690"/>
              <a:chOff x="2801848" y="1622988"/>
              <a:chExt cx="1729268" cy="1168690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H="1">
                <a:off x="2801848" y="1767175"/>
                <a:ext cx="1569974" cy="1024503"/>
              </a:xfrm>
              <a:prstGeom prst="line">
                <a:avLst/>
              </a:prstGeom>
              <a:ln w="19050">
                <a:solidFill>
                  <a:srgbClr val="64A8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流程图: 接点 12"/>
              <p:cNvSpPr/>
              <p:nvPr/>
            </p:nvSpPr>
            <p:spPr>
              <a:xfrm flipH="1">
                <a:off x="4346088" y="1622988"/>
                <a:ext cx="185028" cy="185028"/>
              </a:xfrm>
              <a:prstGeom prst="flowChartConnector">
                <a:avLst/>
              </a:prstGeom>
              <a:noFill/>
              <a:ln>
                <a:solidFill>
                  <a:srgbClr val="64A8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rgbClr val="64A898"/>
                  </a:solidFill>
                </a:endParaRPr>
              </a:p>
            </p:txBody>
          </p:sp>
        </p:grpSp>
      </p:grpSp>
      <p:sp>
        <p:nvSpPr>
          <p:cNvPr id="2" name="文本框 28"/>
          <p:cNvSpPr txBox="1">
            <a:spLocks noChangeArrowheads="1"/>
          </p:cNvSpPr>
          <p:nvPr/>
        </p:nvSpPr>
        <p:spPr bwMode="auto">
          <a:xfrm>
            <a:off x="3475355" y="1903095"/>
            <a:ext cx="5965190" cy="2837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第九课   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我的战友</a:t>
            </a:r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邱少云</a:t>
            </a:r>
            <a:endParaRPr lang="zh-CN" altLang="en-US" sz="60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9"/>
          <p:cNvSpPr txBox="1">
            <a:spLocks noChangeArrowheads="1"/>
          </p:cNvSpPr>
          <p:nvPr/>
        </p:nvSpPr>
        <p:spPr bwMode="auto">
          <a:xfrm>
            <a:off x="4293870" y="5297805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六年级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</a:t>
            </a:r>
            <a:endParaRPr lang="zh-CN" altLang="en-US" sz="25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" name="图片 19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40" y="1168400"/>
            <a:ext cx="2012315" cy="4521835"/>
          </a:xfrm>
          <a:prstGeom prst="rect">
            <a:avLst/>
          </a:prstGeom>
        </p:spPr>
      </p:pic>
      <p:pic>
        <p:nvPicPr>
          <p:cNvPr id="21" name="图片 20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50985" y="504190"/>
            <a:ext cx="2722245" cy="1527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7475" y="4467225"/>
            <a:ext cx="19145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252730" y="-252095"/>
            <a:ext cx="2025015" cy="25298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428480" y="481330"/>
            <a:ext cx="2376170" cy="1332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2510" y="973455"/>
            <a:ext cx="502539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品读课文，体验情感</a:t>
            </a:r>
            <a:endParaRPr lang="zh-CN" altLang="en-US" sz="4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11785" y="2025650"/>
            <a:ext cx="1156906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40000"/>
              </a:lnSpc>
            </a:pPr>
            <a:r>
              <a:rPr 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（二）品读第7～13自然段，体会“伟大的战士”</a:t>
            </a:r>
            <a:endParaRPr lang="zh-CN" sz="4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>
              <a:lnSpc>
                <a:spcPct val="140000"/>
              </a:lnSpc>
            </a:pPr>
            <a:r>
              <a:rPr 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身上不朽的精神。</a:t>
            </a:r>
            <a:endParaRPr lang="zh-CN" sz="4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195" y="3840480"/>
            <a:ext cx="11358245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1、当敌人开启“火力警戒”以后，作者听到了什么声音，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闻到了什么气味，看到了怎样的情景？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en-US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学生默读课文，圈画关键词句，集中汇报。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7475" y="4467225"/>
            <a:ext cx="19145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252730" y="-252095"/>
            <a:ext cx="2025015" cy="25298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428480" y="481330"/>
            <a:ext cx="2376170" cy="1332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2510" y="973455"/>
            <a:ext cx="502539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品读课文，体验情感</a:t>
            </a:r>
            <a:endParaRPr lang="zh-CN" altLang="en-US" sz="4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4950" y="2043430"/>
            <a:ext cx="11358245" cy="899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3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2、找出描写“我”心理活动的句子，体会邱少云的伟大。</a:t>
            </a:r>
            <a:endParaRPr sz="3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5925" y="2960370"/>
            <a:ext cx="1154112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3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思考：</a:t>
            </a:r>
            <a:endParaRPr lang="zh-CN" sz="3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en-US" alt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烈火烧身时，邱少云有没有办法救自己?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作者有没有办法救出自己的战友？他们能不能这样做？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为什么？这时，作者会想到什么？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7475" y="4467225"/>
            <a:ext cx="19145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252730" y="-252095"/>
            <a:ext cx="2025015" cy="25298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428480" y="481330"/>
            <a:ext cx="2376170" cy="1332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2510" y="973455"/>
            <a:ext cx="502539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品读课文，体验情感</a:t>
            </a:r>
            <a:endParaRPr lang="zh-CN" altLang="en-US" sz="4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0900" y="2960370"/>
            <a:ext cx="10742295" cy="3161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90000"/>
              </a:lnSpc>
            </a:pPr>
            <a:r>
              <a:rPr 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en-US" alt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当烈火烧到邱少云身上时，邱少云做了什么？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90000"/>
              </a:lnSpc>
            </a:pPr>
            <a:r>
              <a:rPr 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en-US" alt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邱少云的战友担心的是什么？为什么会担心呢？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90000"/>
              </a:lnSpc>
            </a:pPr>
            <a:r>
              <a:rPr 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“我”为什么不忍看，又忍不住不看？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4950" y="2043430"/>
            <a:ext cx="11358245" cy="899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3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2、找出描写“我”心理活动的句子，体会邱少云的伟大。</a:t>
            </a:r>
            <a:endParaRPr sz="3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7475" y="4467225"/>
            <a:ext cx="19145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252730" y="-252095"/>
            <a:ext cx="2025015" cy="25298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428480" y="481330"/>
            <a:ext cx="2376170" cy="1332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2510" y="973455"/>
            <a:ext cx="502539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品读课文，体验情感</a:t>
            </a:r>
            <a:endParaRPr lang="zh-CN" altLang="en-US" sz="4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9140" y="2025650"/>
            <a:ext cx="9830435" cy="4107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80000"/>
              </a:lnSpc>
            </a:pPr>
            <a:r>
              <a:rPr sz="4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3、带着悲痛的情绪，朗读第13自然段。</a:t>
            </a:r>
            <a:endParaRPr sz="4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80000"/>
              </a:lnSpc>
            </a:pPr>
            <a:r>
              <a:rPr lang="en-US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（1）指名朗读，师生评价，体会情感。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80000"/>
              </a:lnSpc>
            </a:pPr>
            <a:r>
              <a:rPr lang="en-US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（2）讨论这里的比喻句的好处。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80000"/>
              </a:lnSpc>
            </a:pPr>
            <a:r>
              <a:rPr lang="en-US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（3）体会邱少云的内心活动。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6915" y="4083050"/>
            <a:ext cx="1592580" cy="255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7475" y="4467225"/>
            <a:ext cx="19145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252730" y="-252095"/>
            <a:ext cx="2025015" cy="25298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428480" y="481330"/>
            <a:ext cx="2376170" cy="1332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2510" y="973455"/>
            <a:ext cx="502539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品读课文，体验情感</a:t>
            </a:r>
            <a:endParaRPr lang="zh-CN" altLang="en-US" sz="4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4640" y="1813560"/>
            <a:ext cx="1160272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60000"/>
              </a:lnSpc>
            </a:pPr>
            <a:r>
              <a:rPr lang="en-US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战斗结束了，邱少云的战友们怀着无比崇敬的心情，用邱少云生前挖坑道时用过的铁锤和钢钎，在陡峭的‘391’高地的石壁上，刻写了一句纪念他的碑文。同学们，能不能通过你的读，把你心中的感受尽情地表达出来？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60000"/>
              </a:lnSpc>
            </a:pPr>
            <a:r>
              <a:rPr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为整体，为胜利而自我牺牲的伟大战士邱少云永垂不朽！</a:t>
            </a:r>
            <a:endParaRPr sz="35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7475" y="4467225"/>
            <a:ext cx="19145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252730" y="-252095"/>
            <a:ext cx="2025015" cy="25298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428480" y="481330"/>
            <a:ext cx="2376170" cy="1332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2510" y="973455"/>
            <a:ext cx="502539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总结全文，升华情感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8485" y="2025650"/>
            <a:ext cx="1103566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60000"/>
              </a:lnSpc>
            </a:pPr>
            <a:r>
              <a:rPr lang="en-US" sz="4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4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同学们，有了这种精神的军队是伟大而不可战胜的，有了这种精神的民族是伟大而不可战胜的。老师相信，这种精神，一定会世代相传，这种精神，一定会永放光彩！</a:t>
            </a:r>
            <a:endParaRPr sz="4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7475" y="4467225"/>
            <a:ext cx="19145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252730" y="-252095"/>
            <a:ext cx="2025015" cy="25298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428480" y="481330"/>
            <a:ext cx="2376170" cy="1332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2510" y="973455"/>
            <a:ext cx="502539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pPr algn="dist"/>
            <a:r>
              <a:rPr lang="zh-CN" altLang="en-US" sz="4000" b="1">
                <a:ln/>
                <a:solidFill>
                  <a:schemeClr val="accent3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巩固完善，布置作业</a:t>
            </a:r>
            <a:endParaRPr lang="zh-CN" altLang="en-US" sz="4000" b="1">
              <a:ln/>
              <a:solidFill>
                <a:schemeClr val="accent3"/>
              </a:solidFill>
              <a:effectLst/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8485" y="2025650"/>
            <a:ext cx="1103566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60000"/>
              </a:lnSpc>
            </a:pP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1、学了《我的战友邱少云》后，我想同学们一定有许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60000"/>
              </a:lnSpc>
            </a:pP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多话想对邱少云叔叔说。那课后就以《邱少云叔叔，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60000"/>
              </a:lnSpc>
            </a:pP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我想对你说》为题目，把你想说的话写下来，好吗？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60000"/>
              </a:lnSpc>
            </a:pP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2、搜集其他抗美援朝英雄的事迹，读一读，与同学分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60000"/>
              </a:lnSpc>
            </a:pP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享的的感受。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32743" y="2663371"/>
            <a:ext cx="3359257" cy="41946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417686" y="-417686"/>
            <a:ext cx="3359257" cy="4194629"/>
          </a:xfrm>
          <a:prstGeom prst="rect">
            <a:avLst/>
          </a:prstGeom>
        </p:spPr>
      </p:pic>
      <p:pic>
        <p:nvPicPr>
          <p:cNvPr id="2" name="图片 1" descr="结尾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470" y="4622800"/>
            <a:ext cx="5704840" cy="2019300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8961120" y="412115"/>
            <a:ext cx="2753995" cy="15443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755" y="1956435"/>
            <a:ext cx="7477125" cy="26250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7475" y="4467225"/>
            <a:ext cx="19145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252730" y="-252095"/>
            <a:ext cx="2025015" cy="25298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428480" y="481330"/>
            <a:ext cx="2376170" cy="1332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96950" y="793750"/>
            <a:ext cx="4684395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《我的战友邱少云》</a:t>
            </a:r>
            <a:endParaRPr lang="zh-CN" altLang="en-US" sz="4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57885" y="2025650"/>
            <a:ext cx="10476865" cy="4130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们，我们曾经学习过《黄继光》一课，提到抗美援朝英雄黄继光，我们眼前仿佛出现了那幅用自己的胸膛堵住了敌人炮火的悲壮画面。这节课，我们再来认识一位抗美援朝英雄——邱少云，看看他身上又发生了怎样可歌可泣的故事。</a:t>
            </a:r>
            <a:endParaRPr lang="zh-CN" altLang="en-US"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7475" y="4467225"/>
            <a:ext cx="19145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252730" y="-252095"/>
            <a:ext cx="2025015" cy="25298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428480" y="481330"/>
            <a:ext cx="2376170" cy="1332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2510" y="973455"/>
            <a:ext cx="502539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初读课文，整体感知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57885" y="1813560"/>
            <a:ext cx="10476865" cy="112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50000"/>
              </a:lnSpc>
            </a:pPr>
            <a:r>
              <a:rPr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课文主要讲了什么事？</a:t>
            </a:r>
            <a:endParaRPr sz="4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7250" y="3076575"/>
            <a:ext cx="10476865" cy="251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课文主要讲了在夺取391高地的战斗中，抗美援朝英雄邱少云为顾全大局，严守纪律，忍受烈火的焚烧而壮烈牺牲的故事</a:t>
            </a:r>
            <a:r>
              <a:rPr lang="zh-CN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7475" y="4467225"/>
            <a:ext cx="19145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252730" y="-252095"/>
            <a:ext cx="2025015" cy="25298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428480" y="481330"/>
            <a:ext cx="2376170" cy="1332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2510" y="973455"/>
            <a:ext cx="502539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初读课文，整体感知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06755" y="1813560"/>
            <a:ext cx="1077849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200000"/>
              </a:lnSpc>
            </a:pPr>
            <a:r>
              <a:rPr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课文以“潜伏”为线索，提及了哪两个“潜伏”画面？</a:t>
            </a:r>
            <a:endParaRPr sz="4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200000"/>
              </a:lnSpc>
            </a:pPr>
            <a:r>
              <a:rPr sz="4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你认为哪个画面更触动人心？</a:t>
            </a:r>
            <a:endParaRPr sz="4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7475" y="4467225"/>
            <a:ext cx="19145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252730" y="-252095"/>
            <a:ext cx="2025015" cy="25298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428480" y="481330"/>
            <a:ext cx="2376170" cy="1332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2510" y="973455"/>
            <a:ext cx="502539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初读课文，整体感知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11150" y="2274570"/>
            <a:ext cx="115690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00000"/>
              </a:lnSpc>
            </a:pPr>
            <a:r>
              <a:rPr 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以“潜伏”为线索，划分课文层次</a:t>
            </a:r>
            <a:endParaRPr lang="zh-CN" sz="4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1565" y="3230245"/>
            <a:ext cx="1000950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200000"/>
              </a:lnSpc>
            </a:pPr>
            <a:r>
              <a:rPr lang="en-US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第1～6自然段：山沟僵卧，用茅草伪装自己。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200000"/>
              </a:lnSpc>
            </a:pPr>
            <a:r>
              <a:rPr lang="en-US"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</a:t>
            </a:r>
            <a:r>
              <a:rPr sz="35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第7～13自然段：烈火焚身，用意志顾全大局。</a:t>
            </a:r>
            <a:endParaRPr sz="35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7475" y="4467225"/>
            <a:ext cx="19145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252730" y="-252095"/>
            <a:ext cx="2025015" cy="25298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428480" y="481330"/>
            <a:ext cx="2376170" cy="1332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2510" y="973455"/>
            <a:ext cx="502539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品读课文，体验情感</a:t>
            </a:r>
            <a:endParaRPr lang="zh-CN" altLang="en-US" sz="4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11150" y="2168525"/>
            <a:ext cx="115690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00000"/>
              </a:lnSpc>
            </a:pPr>
            <a:r>
              <a:rPr 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(一)  请同学们谈一谈对邱少云的初步认识。</a:t>
            </a:r>
            <a:endParaRPr lang="en-US" altLang="zh-CN" sz="4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1565" y="3230245"/>
            <a:ext cx="102965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4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4000" b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邱少云是一位自觉地严守纪律，不惜牺牲的英雄。从课文的哪些地方可以看出邱少云是这样的人呢？</a:t>
            </a:r>
            <a:endParaRPr sz="40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7475" y="4467225"/>
            <a:ext cx="19145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252730" y="-252095"/>
            <a:ext cx="2025015" cy="25298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428480" y="481330"/>
            <a:ext cx="2376170" cy="1332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2510" y="973455"/>
            <a:ext cx="502539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品读课文，体验情感</a:t>
            </a:r>
            <a:endParaRPr lang="zh-CN" altLang="en-US" sz="4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11150" y="2168525"/>
            <a:ext cx="115690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00000"/>
              </a:lnSpc>
            </a:pPr>
            <a:r>
              <a:rPr 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邱少云在哪些情况下做到了纹丝不动？</a:t>
            </a:r>
            <a:endParaRPr lang="zh-CN" sz="4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2510" y="3018155"/>
            <a:ext cx="10296525" cy="899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50000"/>
              </a:lnSpc>
            </a:pPr>
            <a:r>
              <a:rPr sz="35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潜伏隐蔽、烈火烧身、英勇牺牲</a:t>
            </a:r>
            <a:endParaRPr sz="3500" b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4060190"/>
            <a:ext cx="1088961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 algn="l">
              <a:lnSpc>
                <a:spcPct val="150000"/>
              </a:lnSpc>
            </a:pPr>
            <a:r>
              <a:rPr lang="en-US" sz="3000" b="0">
                <a:ln/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000" b="0">
                <a:ln/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“‘纹丝不动’这个词，我们在邱少云潜伏的时候读到过它，在邱少云被烈火包围的时候想像过它，也在邱少云壮烈牺牲的时刻强烈地感受过它。</a:t>
            </a:r>
            <a:endParaRPr sz="3000" b="0">
              <a:ln/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7475" y="4467225"/>
            <a:ext cx="19145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252730" y="-252095"/>
            <a:ext cx="2025015" cy="25298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428480" y="481330"/>
            <a:ext cx="2376170" cy="13322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96290" y="2135505"/>
            <a:ext cx="1059942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>
              <a:lnSpc>
                <a:spcPct val="180000"/>
              </a:lnSpc>
            </a:pPr>
            <a:r>
              <a:rPr lang="zh-CN" sz="3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邱少云是怎样隐蔽的？</a:t>
            </a:r>
            <a:endParaRPr lang="zh-CN" sz="3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80000"/>
              </a:lnSpc>
            </a:pPr>
            <a:r>
              <a:rPr lang="zh-CN" sz="3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上级对这次隐蔽的要求是什么呢？</a:t>
            </a:r>
            <a:endParaRPr lang="zh-CN" sz="3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>
              <a:lnSpc>
                <a:spcPct val="180000"/>
              </a:lnSpc>
            </a:pPr>
            <a:r>
              <a:rPr lang="zh-CN" sz="3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在"潜伏隐蔽"过程中，哪个词最能突出表现邱少云严守纪律？</a:t>
            </a:r>
            <a:endParaRPr lang="zh-CN" sz="3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255" y="589280"/>
            <a:ext cx="4952365" cy="173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950" y="215900"/>
            <a:ext cx="11722100" cy="6426200"/>
          </a:xfrm>
          <a:prstGeom prst="rect">
            <a:avLst/>
          </a:prstGeom>
          <a:noFill/>
          <a:ln w="19050">
            <a:solidFill>
              <a:srgbClr val="8B73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77475" y="4467225"/>
            <a:ext cx="19145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252730" y="-252095"/>
            <a:ext cx="2025015" cy="25298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8000"/>
          </a:blip>
          <a:stretch>
            <a:fillRect/>
          </a:stretch>
        </p:blipFill>
        <p:spPr>
          <a:xfrm>
            <a:off x="9428480" y="481330"/>
            <a:ext cx="2376170" cy="1332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2510" y="973455"/>
            <a:ext cx="502539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品读课文，体验情感</a:t>
            </a:r>
            <a:endParaRPr lang="zh-CN" altLang="en-US" sz="4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484880" y="2245995"/>
            <a:ext cx="79298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80000"/>
              </a:lnSpc>
            </a:pPr>
            <a:r>
              <a:rPr lang="en-US" altLang="zh-CN" sz="3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课文写了邱少云和战友们潜伏的山沟环境，又写了邱少云任凭烈火烧身纹丝不动，结合相关内容说说两者有什么联系。</a:t>
            </a:r>
            <a:endParaRPr lang="zh-CN" sz="35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4" name="图片 13" descr="t01195c24598ce9f803"/>
          <p:cNvPicPr>
            <a:picLocks noChangeAspect="1"/>
          </p:cNvPicPr>
          <p:nvPr/>
        </p:nvPicPr>
        <p:blipFill>
          <a:blip r:embed="rId3"/>
          <a:srcRect b="10682"/>
          <a:stretch>
            <a:fillRect/>
          </a:stretch>
        </p:blipFill>
        <p:spPr>
          <a:xfrm>
            <a:off x="650240" y="2953385"/>
            <a:ext cx="2687955" cy="2554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1379</Words>
  <Application>WPS 演示</Application>
  <PresentationFormat>宽屏</PresentationFormat>
  <Paragraphs>99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1" baseType="lpstr">
      <vt:lpstr>Arial</vt:lpstr>
      <vt:lpstr>宋体</vt:lpstr>
      <vt:lpstr>Wingdings</vt:lpstr>
      <vt:lpstr>汉仪良品线粗简</vt:lpstr>
      <vt:lpstr>华文细黑</vt:lpstr>
      <vt:lpstr>微软雅黑</vt:lpstr>
      <vt:lpstr>Mongolian Baiti</vt:lpstr>
      <vt:lpstr>方正清刻本悦宋简体</vt:lpstr>
      <vt:lpstr>Calibri</vt:lpstr>
      <vt:lpstr>Neris Thin</vt:lpstr>
      <vt:lpstr>Helvetica Neue Light</vt:lpstr>
      <vt:lpstr>微软雅黑 Light</vt:lpstr>
      <vt:lpstr>Montserrat</vt:lpstr>
      <vt:lpstr>Open Sans</vt:lpstr>
      <vt:lpstr>Kontrapunkt Bob Bold</vt:lpstr>
      <vt:lpstr>Helvetica Light</vt:lpstr>
      <vt:lpstr>等线</vt:lpstr>
      <vt:lpstr>等线 Light</vt:lpstr>
      <vt:lpstr>Segoe Print</vt:lpstr>
      <vt:lpstr>Arial Unicode MS</vt:lpstr>
      <vt:lpstr>楷体</vt:lpstr>
      <vt:lpstr>方正书宋_GBK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™。冰 </cp:lastModifiedBy>
  <cp:revision>12</cp:revision>
  <dcterms:created xsi:type="dcterms:W3CDTF">2019-12-06T06:38:00Z</dcterms:created>
  <dcterms:modified xsi:type="dcterms:W3CDTF">2021-08-03T07:25:31Z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2052-11.1.0.10667</vt:lpwstr>
  </property>
  <property fmtid="{D5CDD505-2E9C-101B-9397-08002B2CF9AE}" pid="3" name="KSOTemplateUUID">
    <vt:lpwstr>v1.0_mb_RU/LKfy1HqRQbjfRx3bPDg==</vt:lpwstr>
  </property>
  <property fmtid="{D5CDD505-2E9C-101B-9397-08002B2CF9AE}" pid="4" name="ICV">
    <vt:lpwstr>CF6E77DA2FB948D3969A8B849D02F2EA</vt:lpwstr>
  </property>
</Properties>
</file>