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85" r:id="rId5"/>
    <p:sldId id="268" r:id="rId6"/>
    <p:sldId id="286" r:id="rId7"/>
    <p:sldId id="287" r:id="rId8"/>
    <p:sldId id="288" r:id="rId9"/>
    <p:sldId id="289" r:id="rId10"/>
    <p:sldId id="290" r:id="rId11"/>
    <p:sldId id="291" r:id="rId12"/>
    <p:sldId id="292" r:id="rId13"/>
    <p:sldId id="269" r:id="rId14"/>
    <p:sldId id="293" r:id="rId15"/>
    <p:sldId id="294" r:id="rId16"/>
    <p:sldId id="295" r:id="rId17"/>
    <p:sldId id="296" r:id="rId18"/>
    <p:sldId id="297" r:id="rId19"/>
    <p:sldId id="299" r:id="rId20"/>
    <p:sldId id="298" r:id="rId21"/>
    <p:sldId id="300" r:id="rId22"/>
    <p:sldId id="301" r:id="rId23"/>
    <p:sldId id="302" r:id="rId24"/>
    <p:sldId id="303" r:id="rId25"/>
    <p:sldId id="304" r:id="rId26"/>
    <p:sldId id="261" r:id="rId27"/>
    <p:sldId id="263" r:id="rId28"/>
    <p:sldId id="271" r:id="rId2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defRPr kern="1200" baseline="0">
        <a:solidFill>
          <a:schemeClr val="tx1"/>
        </a:solidFill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defRPr sz="1800" kern="1200" baseline="0">
        <a:solidFill>
          <a:schemeClr val="tx1"/>
        </a:solidFill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defRPr sz="1800" kern="1200" baseline="0">
        <a:solidFill>
          <a:schemeClr val="tx1"/>
        </a:solidFill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defRPr sz="1800" kern="1200" baseline="0">
        <a:solidFill>
          <a:schemeClr val="tx1"/>
        </a:solidFill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defRPr sz="1800" kern="1200" baseline="0">
        <a:solidFill>
          <a:schemeClr val="tx1"/>
        </a:solidFill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defRPr sz="1800" kern="1200" baseline="0">
        <a:solidFill>
          <a:schemeClr val="tx1"/>
        </a:solidFill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defRPr sz="1800" kern="1200" baseline="0">
        <a:solidFill>
          <a:schemeClr val="tx1"/>
        </a:solidFill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defRPr sz="1800" kern="1200" baseline="0">
        <a:solidFill>
          <a:schemeClr val="tx1"/>
        </a:solidFill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defRPr sz="1800" kern="1200" baseline="0">
        <a:solidFill>
          <a:schemeClr val="tx1"/>
        </a:solidFill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77"/>
        <p:guide pos="3826"/>
      </p:guideLst>
    </p:cSldViewPr>
  </p:slideViewPr>
  <p:gridSpacing cx="69849" cy="6984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4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4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FFFF">
                <a:alpha val="100000"/>
              </a:srgbClr>
            </a:gs>
            <a:gs pos="100000">
              <a:srgbClr val="F2F2F2">
                <a:alpha val="100000"/>
              </a:srgbClr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vert="horz" anchor="ctr">
            <a:normAutofit/>
          </a:bodyPr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vert="horz">
            <a:normAutofit/>
          </a:bodyPr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vert="horz" anchor="ctr"/>
          <a:lstStyle>
            <a:lvl1pPr algn="l">
              <a:defRPr sz="120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lvl="0"/>
            <a:fld id="{BB962C8B-B14F-4D97-AF65-F5344CB8AC3E}" type="datetime1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029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</a:ln>
        </p:spPr>
        <p:txBody>
          <a:bodyPr vert="horz" anchor="ctr"/>
          <a:lstStyle>
            <a:lvl1pPr algn="ctr">
              <a:defRPr sz="120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lvl="0"/>
          </a:p>
        </p:txBody>
      </p:sp>
      <p:sp>
        <p:nvSpPr>
          <p:cNvPr id="103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vert="horz" anchor="ctr"/>
          <a:lstStyle>
            <a:lvl1pPr algn="r">
              <a:defRPr sz="120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914400" lvl="0" indent="-914400" algn="ctr" eaLnBrk="1" latinLnBrk="0" hangingPunct="1">
        <a:lnSpc>
          <a:spcPct val="10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  <a:sym typeface="Calibri" panose="020F0502020204030204" charset="0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+mn-cs"/>
          <a:sym typeface="Calibri" panose="020F0502020204030204" charset="0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+mn-cs"/>
          <a:sym typeface="Calibri" panose="020F0502020204030204" charset="0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+mn-cs"/>
          <a:sym typeface="Calibri" panose="020F0502020204030204" charset="0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+mn-cs"/>
          <a:sym typeface="Calibri" panose="020F0502020204030204" charset="0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+mn-cs"/>
          <a:sym typeface="Calibri" panose="020F0502020204030204" charset="0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+mn-cs"/>
          <a:sym typeface="Calibri" panose="020F0502020204030204" charset="0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+mn-cs"/>
          <a:sym typeface="Calibri" panose="020F0502020204030204" charset="0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+mn-cs"/>
          <a:sym typeface="Calibri" panose="020F0502020204030204" charset="0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FFFF">
                <a:alpha val="100000"/>
              </a:srgbClr>
            </a:gs>
            <a:gs pos="100000">
              <a:srgbClr val="F2F2F2">
                <a:alpha val="100000"/>
              </a:srgbClr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vert="horz" anchor="ctr">
            <a:normAutofit/>
          </a:bodyPr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vert="horz">
            <a:normAutofit/>
          </a:bodyPr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vert="horz" anchor="ctr"/>
          <a:lstStyle>
            <a:lvl1pPr algn="l">
              <a:defRPr sz="120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lvl="0"/>
            <a:fld id="{BB962C8B-B14F-4D97-AF65-F5344CB8AC3E}" type="datetime1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029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</a:ln>
        </p:spPr>
        <p:txBody>
          <a:bodyPr vert="horz" anchor="ctr"/>
          <a:lstStyle>
            <a:lvl1pPr algn="ctr">
              <a:defRPr sz="120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lvl="0"/>
          </a:p>
        </p:txBody>
      </p:sp>
      <p:sp>
        <p:nvSpPr>
          <p:cNvPr id="103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vert="horz" anchor="ctr"/>
          <a:lstStyle>
            <a:lvl1pPr algn="r">
              <a:defRPr sz="120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914400" lvl="0" indent="-914400" algn="ctr" eaLnBrk="1" latinLnBrk="0" hangingPunct="1">
        <a:lnSpc>
          <a:spcPct val="10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  <a:sym typeface="Calibri" panose="020F0502020204030204" charset="0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+mn-cs"/>
          <a:sym typeface="Calibri" panose="020F0502020204030204" charset="0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+mn-cs"/>
          <a:sym typeface="Calibri" panose="020F0502020204030204" charset="0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+mn-cs"/>
          <a:sym typeface="Calibri" panose="020F0502020204030204" charset="0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+mn-cs"/>
          <a:sym typeface="Calibri" panose="020F0502020204030204" charset="0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+mn-cs"/>
          <a:sym typeface="Calibri" panose="020F0502020204030204" charset="0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+mn-cs"/>
          <a:sym typeface="Calibri" panose="020F0502020204030204" charset="0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+mn-cs"/>
          <a:sym typeface="Calibri" panose="020F0502020204030204" charset="0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+mn-cs"/>
          <a:sym typeface="Calibri" panose="020F0502020204030204" charset="0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png"/><Relationship Id="rId3" Type="http://schemas.openxmlformats.org/officeDocument/2006/relationships/image" Target="../media/image1.tiff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7.png"/><Relationship Id="rId2" Type="http://schemas.openxmlformats.org/officeDocument/2006/relationships/image" Target="../media/image1.tiff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1.tiff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1.tiff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7.png"/><Relationship Id="rId2" Type="http://schemas.openxmlformats.org/officeDocument/2006/relationships/image" Target="../media/image1.tiff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7.png"/><Relationship Id="rId2" Type="http://schemas.openxmlformats.org/officeDocument/2006/relationships/image" Target="../media/image1.tiff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7.png"/><Relationship Id="rId2" Type="http://schemas.openxmlformats.org/officeDocument/2006/relationships/image" Target="../media/image1.tiff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1.tiff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1.tiff"/><Relationship Id="rId1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1.tiff"/><Relationship Id="rId1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7.png"/><Relationship Id="rId2" Type="http://schemas.openxmlformats.org/officeDocument/2006/relationships/image" Target="../media/image1.tiff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7.png"/><Relationship Id="rId2" Type="http://schemas.openxmlformats.org/officeDocument/2006/relationships/image" Target="../media/image1.tiff"/><Relationship Id="rId1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1.tiff"/><Relationship Id="rId1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1.tiff"/><Relationship Id="rId1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1.tiff"/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jpeg"/><Relationship Id="rId2" Type="http://schemas.openxmlformats.org/officeDocument/2006/relationships/image" Target="../media/image1.tiff"/><Relationship Id="rId1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1.tiff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1.tiff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7.png"/><Relationship Id="rId2" Type="http://schemas.openxmlformats.org/officeDocument/2006/relationships/image" Target="../media/image1.tiff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1.tiff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7.png"/><Relationship Id="rId2" Type="http://schemas.openxmlformats.org/officeDocument/2006/relationships/image" Target="../media/image1.tiff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1.tiff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矩形 4"/>
          <p:cNvSpPr/>
          <p:nvPr/>
        </p:nvSpPr>
        <p:spPr>
          <a:xfrm>
            <a:off x="0" y="5014913"/>
            <a:ext cx="12192000" cy="471487"/>
          </a:xfrm>
          <a:prstGeom prst="rect">
            <a:avLst/>
          </a:prstGeom>
          <a:solidFill>
            <a:srgbClr val="595959"/>
          </a:solidFill>
          <a:ln w="25400">
            <a:noFill/>
          </a:ln>
        </p:spPr>
        <p:txBody>
          <a:bodyPr anchor="ctr"/>
          <a:p>
            <a:pPr algn="ctr"/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3075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094990"/>
            <a:ext cx="7432040" cy="37636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6" name="矩形 6"/>
          <p:cNvSpPr/>
          <p:nvPr/>
        </p:nvSpPr>
        <p:spPr>
          <a:xfrm>
            <a:off x="9363075" y="5014913"/>
            <a:ext cx="1628775" cy="471487"/>
          </a:xfrm>
          <a:prstGeom prst="rect">
            <a:avLst/>
          </a:prstGeom>
          <a:solidFill>
            <a:srgbClr val="F2F2F2"/>
          </a:solidFill>
          <a:ln w="25400">
            <a:noFill/>
          </a:ln>
        </p:spPr>
        <p:txBody>
          <a:bodyPr anchor="ctr"/>
          <a:p>
            <a:pPr algn="ctr"/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文本框 29"/>
          <p:cNvSpPr txBox="1">
            <a:spLocks noChangeArrowheads="1"/>
          </p:cNvSpPr>
          <p:nvPr/>
        </p:nvSpPr>
        <p:spPr bwMode="auto">
          <a:xfrm>
            <a:off x="4664075" y="5944870"/>
            <a:ext cx="3604260" cy="4514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5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语文</a:t>
            </a:r>
            <a:r>
              <a:rPr lang="en-US" altLang="zh-CN" sz="25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25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人教版</a:t>
            </a:r>
            <a:r>
              <a:rPr lang="en-US" altLang="zh-CN" sz="25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25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六</a:t>
            </a:r>
            <a:r>
              <a:rPr lang="zh-CN" altLang="en-US" sz="25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年级下</a:t>
            </a:r>
            <a:endParaRPr lang="zh-CN" altLang="en-US" sz="25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3" name="图片 12" descr="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885" y="687705"/>
            <a:ext cx="2339340" cy="5257165"/>
          </a:xfrm>
          <a:prstGeom prst="rect">
            <a:avLst/>
          </a:prstGeom>
        </p:spPr>
      </p:pic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161780" y="352425"/>
            <a:ext cx="2722245" cy="152717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23375" y="4898390"/>
            <a:ext cx="1908175" cy="679450"/>
            <a:chOff x="11402" y="5744"/>
            <a:chExt cx="3005" cy="1070"/>
          </a:xfrm>
        </p:grpSpPr>
        <p:sp>
          <p:nvSpPr>
            <p:cNvPr id="12" name="文本框 29"/>
            <p:cNvSpPr txBox="1">
              <a:spLocks noChangeArrowheads="1"/>
            </p:cNvSpPr>
            <p:nvPr/>
          </p:nvSpPr>
          <p:spPr bwMode="auto">
            <a:xfrm>
              <a:off x="11700" y="5924"/>
              <a:ext cx="2410" cy="71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68579" tIns="34289" rIns="68579" bIns="34289">
              <a:spAutoFit/>
            </a:bodyPr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500" b="1" dirty="0" smtClean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第二课时</a:t>
              </a:r>
              <a:endParaRPr lang="zh-CN" altLang="en-US" sz="25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9" name="矩形: 圆角 28"/>
            <p:cNvSpPr/>
            <p:nvPr/>
          </p:nvSpPr>
          <p:spPr>
            <a:xfrm>
              <a:off x="11402" y="5744"/>
              <a:ext cx="3005" cy="1070"/>
            </a:xfrm>
            <a:prstGeom prst="roundRect">
              <a:avLst>
                <a:gd name="adj" fmla="val 39404"/>
              </a:avLst>
            </a:prstGeom>
            <a:noFill/>
            <a:ln>
              <a:solidFill>
                <a:srgbClr val="7F8D9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endParaRPr lang="zh-CN" altLang="en-US" dirty="0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75000" y="1036320"/>
            <a:ext cx="6583045" cy="3752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3" name="矩形 6"/>
          <p:cNvSpPr/>
          <p:nvPr/>
        </p:nvSpPr>
        <p:spPr>
          <a:xfrm>
            <a:off x="1887220" y="236855"/>
            <a:ext cx="5565140" cy="753745"/>
          </a:xfrm>
          <a:prstGeom prst="rect">
            <a:avLst/>
          </a:prstGeom>
          <a:solidFill>
            <a:srgbClr val="595959"/>
          </a:solidFill>
          <a:ln w="25400">
            <a:noFill/>
          </a:ln>
        </p:spPr>
        <p:txBody>
          <a:bodyPr anchor="ctr"/>
          <a:p>
            <a:pPr algn="ctr"/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4" name="TextBox 5"/>
          <p:cNvSpPr/>
          <p:nvPr/>
        </p:nvSpPr>
        <p:spPr>
          <a:xfrm>
            <a:off x="3158173" y="260350"/>
            <a:ext cx="34559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dirty="0">
                <a:solidFill>
                  <a:schemeClr val="bg1"/>
                </a:solidFill>
                <a:latin typeface="方正粗倩简体" panose="03000509000000000000" pitchFamily="1" charset="-122"/>
                <a:ea typeface="方正粗倩简体" panose="03000509000000000000" pitchFamily="1" charset="-122"/>
                <a:sym typeface="方正粗倩简体" panose="03000509000000000000" pitchFamily="1" charset="-122"/>
              </a:rPr>
              <a:t>讲授新课</a:t>
            </a:r>
            <a:endParaRPr lang="zh-CN" altLang="en-US" sz="4000" dirty="0">
              <a:solidFill>
                <a:schemeClr val="bg1"/>
              </a:solidFill>
              <a:latin typeface="方正粗倩简体" panose="03000509000000000000" pitchFamily="1" charset="-122"/>
              <a:ea typeface="方正粗倩简体" panose="03000509000000000000" pitchFamily="1" charset="-122"/>
              <a:sym typeface="方正粗倩简体" panose="03000509000000000000" pitchFamily="1" charset="-122"/>
            </a:endParaRPr>
          </a:p>
        </p:txBody>
      </p:sp>
      <p:sp>
        <p:nvSpPr>
          <p:cNvPr id="5126" name="矩形 9"/>
          <p:cNvSpPr/>
          <p:nvPr/>
        </p:nvSpPr>
        <p:spPr>
          <a:xfrm>
            <a:off x="1445260" y="236855"/>
            <a:ext cx="217805" cy="735330"/>
          </a:xfrm>
          <a:prstGeom prst="rect">
            <a:avLst/>
          </a:prstGeom>
          <a:solidFill>
            <a:srgbClr val="595959"/>
          </a:solidFill>
          <a:ln w="25400">
            <a:noFill/>
          </a:ln>
        </p:spPr>
        <p:txBody>
          <a:bodyPr anchor="ctr"/>
          <a:p>
            <a:pPr algn="ctr"/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5127" name="组合 5126"/>
          <p:cNvGrpSpPr>
            <a:grpSpLocks noChangeAspect="1"/>
          </p:cNvGrpSpPr>
          <p:nvPr/>
        </p:nvGrpSpPr>
        <p:grpSpPr>
          <a:xfrm>
            <a:off x="-30162" y="6473825"/>
            <a:ext cx="12222162" cy="425450"/>
            <a:chOff x="0" y="0"/>
            <a:chExt cx="12224389" cy="424896"/>
          </a:xfrm>
        </p:grpSpPr>
        <p:pic>
          <p:nvPicPr>
            <p:cNvPr id="5128" name="Picture 2" descr="C:\Users\admin\Desktop\1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4904253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29" name="Picture 2" descr="C:\Users\admin\Desktop\1.png"/>
            <p:cNvPicPr>
              <a:picLocks noChangeAspect="1"/>
            </p:cNvPicPr>
            <p:nvPr/>
          </p:nvPicPr>
          <p:blipFill>
            <a:blip r:embed="rId1"/>
            <a:srcRect l="4614"/>
            <a:stretch>
              <a:fillRect/>
            </a:stretch>
          </p:blipFill>
          <p:spPr>
            <a:xfrm>
              <a:off x="4894628" y="9625"/>
              <a:ext cx="4677907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30" name="Picture 2" descr="C:\Users\admin\Desktop\1.png"/>
            <p:cNvPicPr>
              <a:picLocks noChangeAspect="1"/>
            </p:cNvPicPr>
            <p:nvPr/>
          </p:nvPicPr>
          <p:blipFill>
            <a:blip r:embed="rId1"/>
            <a:srcRect l="4613" r="41148"/>
            <a:stretch>
              <a:fillRect/>
            </a:stretch>
          </p:blipFill>
          <p:spPr>
            <a:xfrm>
              <a:off x="9564490" y="24518"/>
              <a:ext cx="2659899" cy="400378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775825" y="236855"/>
            <a:ext cx="2173605" cy="1219200"/>
          </a:xfrm>
          <a:prstGeom prst="rect">
            <a:avLst/>
          </a:prstGeom>
        </p:spPr>
      </p:pic>
      <p:pic>
        <p:nvPicPr>
          <p:cNvPr id="5125" name="Picture 3" descr="E:\PPT\PPT中国风元素\梅花PNG免抠图素材\3299168202027027296.png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-31750" y="-852487"/>
            <a:ext cx="4535488" cy="4533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6" name="AutoShape 33"/>
          <p:cNvSpPr/>
          <p:nvPr/>
        </p:nvSpPr>
        <p:spPr>
          <a:xfrm rot="5400000">
            <a:off x="3872230" y="-1494790"/>
            <a:ext cx="4446905" cy="10765790"/>
          </a:xfrm>
          <a:prstGeom prst="roundRect">
            <a:avLst>
              <a:gd name="adj" fmla="val 13292"/>
            </a:avLst>
          </a:prstGeom>
          <a:noFill/>
          <a:ln w="57150" cap="flat" cmpd="dbl">
            <a:solidFill>
              <a:srgbClr val="C00000">
                <a:alpha val="73999"/>
              </a:srgbClr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/>
          <a:p>
            <a:endParaRPr>
              <a:solidFill>
                <a:srgbClr val="B7000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89965" y="1811020"/>
            <a:ext cx="10212070" cy="4154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10000"/>
              </a:lnSpc>
            </a:pPr>
            <a:r>
              <a:rPr lang="en-US" altLang="zh-CN" sz="60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 </a:t>
            </a:r>
            <a:r>
              <a:rPr lang="zh-CN" sz="60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是要我们为人民的利益坚持好的，为人民的利益改正错的，我们这个队伍就一定会兴旺起来。</a:t>
            </a:r>
            <a:endParaRPr lang="zh-CN" altLang="en-US" sz="60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</p:spTree>
  </p:cSld>
  <p:clrMapOvr>
    <a:masterClrMapping/>
  </p:clrMapOvr>
  <p:transition>
    <p:pull dir="l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8" name="Picture 3" descr="C:\Users\admin\Desktop\荷花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31300" y="3124200"/>
            <a:ext cx="3073400" cy="3749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矩形 6"/>
          <p:cNvSpPr/>
          <p:nvPr/>
        </p:nvSpPr>
        <p:spPr>
          <a:xfrm>
            <a:off x="1887220" y="236855"/>
            <a:ext cx="5565140" cy="753745"/>
          </a:xfrm>
          <a:prstGeom prst="rect">
            <a:avLst/>
          </a:prstGeom>
          <a:solidFill>
            <a:srgbClr val="595959"/>
          </a:solidFill>
          <a:ln w="25400">
            <a:noFill/>
          </a:ln>
        </p:spPr>
        <p:txBody>
          <a:bodyPr anchor="ctr"/>
          <a:p>
            <a:pPr algn="ctr"/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4" name="TextBox 5"/>
          <p:cNvSpPr/>
          <p:nvPr/>
        </p:nvSpPr>
        <p:spPr>
          <a:xfrm>
            <a:off x="3158173" y="260350"/>
            <a:ext cx="34559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dirty="0">
                <a:solidFill>
                  <a:schemeClr val="bg1"/>
                </a:solidFill>
                <a:latin typeface="方正粗倩简体" panose="03000509000000000000" pitchFamily="1" charset="-122"/>
                <a:ea typeface="方正粗倩简体" panose="03000509000000000000" pitchFamily="1" charset="-122"/>
                <a:sym typeface="方正粗倩简体" panose="03000509000000000000" pitchFamily="1" charset="-122"/>
              </a:rPr>
              <a:t>讲授新课</a:t>
            </a:r>
            <a:endParaRPr lang="zh-CN" altLang="en-US" sz="4000" dirty="0">
              <a:solidFill>
                <a:schemeClr val="bg1"/>
              </a:solidFill>
              <a:latin typeface="方正粗倩简体" panose="03000509000000000000" pitchFamily="1" charset="-122"/>
              <a:ea typeface="方正粗倩简体" panose="03000509000000000000" pitchFamily="1" charset="-122"/>
              <a:sym typeface="方正粗倩简体" panose="03000509000000000000" pitchFamily="1" charset="-122"/>
            </a:endParaRPr>
          </a:p>
        </p:txBody>
      </p:sp>
      <p:sp>
        <p:nvSpPr>
          <p:cNvPr id="5126" name="矩形 9"/>
          <p:cNvSpPr/>
          <p:nvPr/>
        </p:nvSpPr>
        <p:spPr>
          <a:xfrm>
            <a:off x="1445260" y="236855"/>
            <a:ext cx="217805" cy="735330"/>
          </a:xfrm>
          <a:prstGeom prst="rect">
            <a:avLst/>
          </a:prstGeom>
          <a:solidFill>
            <a:srgbClr val="595959"/>
          </a:solidFill>
          <a:ln w="25400">
            <a:noFill/>
          </a:ln>
        </p:spPr>
        <p:txBody>
          <a:bodyPr anchor="ctr"/>
          <a:p>
            <a:pPr algn="ctr"/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699625" y="236855"/>
            <a:ext cx="2173605" cy="1219200"/>
          </a:xfrm>
          <a:prstGeom prst="rect">
            <a:avLst/>
          </a:prstGeom>
        </p:spPr>
      </p:pic>
      <p:pic>
        <p:nvPicPr>
          <p:cNvPr id="5125" name="Picture 3" descr="E:\PPT\PPT中国风元素\梅花PNG免抠图素材\3299168202027027296.png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-31750" y="-852487"/>
            <a:ext cx="4535488" cy="4533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18135" y="1273810"/>
            <a:ext cx="11555095" cy="5507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因为我们是为人民服务的，所以，我们如果有缺点，就不怕别人批评指出。不管是什么人，谁向我们指出都行。只要你说得对，我们就改正。你说的办法对人民有好处，我们就照你的办。“精兵简政”这一条意见，就是党外人士李鼎铭先生提出来的；他提得好，对人民有好处，我们就采用了。只要我们为人民的利益坚持好的，为人民的利益改正错的，我们这个队伍就一定会兴旺起来。</a:t>
            </a:r>
            <a:endParaRPr lang="en-US" altLang="zh-CN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push dir="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3" name="矩形 6"/>
          <p:cNvSpPr/>
          <p:nvPr/>
        </p:nvSpPr>
        <p:spPr>
          <a:xfrm>
            <a:off x="1887220" y="236855"/>
            <a:ext cx="5565140" cy="753745"/>
          </a:xfrm>
          <a:prstGeom prst="rect">
            <a:avLst/>
          </a:prstGeom>
          <a:solidFill>
            <a:srgbClr val="595959"/>
          </a:solidFill>
          <a:ln w="25400">
            <a:noFill/>
          </a:ln>
        </p:spPr>
        <p:txBody>
          <a:bodyPr anchor="ctr"/>
          <a:p>
            <a:pPr algn="ctr"/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4" name="TextBox 5"/>
          <p:cNvSpPr/>
          <p:nvPr/>
        </p:nvSpPr>
        <p:spPr>
          <a:xfrm>
            <a:off x="3158173" y="260350"/>
            <a:ext cx="34559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dirty="0">
                <a:solidFill>
                  <a:schemeClr val="bg1"/>
                </a:solidFill>
                <a:latin typeface="方正粗倩简体" panose="03000509000000000000" pitchFamily="1" charset="-122"/>
                <a:ea typeface="方正粗倩简体" panose="03000509000000000000" pitchFamily="1" charset="-122"/>
                <a:sym typeface="方正粗倩简体" panose="03000509000000000000" pitchFamily="1" charset="-122"/>
              </a:rPr>
              <a:t>讲授新课</a:t>
            </a:r>
            <a:endParaRPr lang="zh-CN" altLang="en-US" sz="4000" dirty="0">
              <a:solidFill>
                <a:schemeClr val="bg1"/>
              </a:solidFill>
              <a:latin typeface="方正粗倩简体" panose="03000509000000000000" pitchFamily="1" charset="-122"/>
              <a:ea typeface="方正粗倩简体" panose="03000509000000000000" pitchFamily="1" charset="-122"/>
              <a:sym typeface="方正粗倩简体" panose="03000509000000000000" pitchFamily="1" charset="-122"/>
            </a:endParaRPr>
          </a:p>
        </p:txBody>
      </p:sp>
      <p:sp>
        <p:nvSpPr>
          <p:cNvPr id="5126" name="矩形 9"/>
          <p:cNvSpPr/>
          <p:nvPr/>
        </p:nvSpPr>
        <p:spPr>
          <a:xfrm>
            <a:off x="1445260" y="236855"/>
            <a:ext cx="217805" cy="735330"/>
          </a:xfrm>
          <a:prstGeom prst="rect">
            <a:avLst/>
          </a:prstGeom>
          <a:solidFill>
            <a:srgbClr val="595959"/>
          </a:solidFill>
          <a:ln w="25400">
            <a:noFill/>
          </a:ln>
        </p:spPr>
        <p:txBody>
          <a:bodyPr anchor="ctr"/>
          <a:p>
            <a:pPr algn="ctr"/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5127" name="组合 5126"/>
          <p:cNvGrpSpPr>
            <a:grpSpLocks noChangeAspect="1"/>
          </p:cNvGrpSpPr>
          <p:nvPr/>
        </p:nvGrpSpPr>
        <p:grpSpPr>
          <a:xfrm>
            <a:off x="-30162" y="6473825"/>
            <a:ext cx="12222162" cy="425450"/>
            <a:chOff x="0" y="0"/>
            <a:chExt cx="12224389" cy="424896"/>
          </a:xfrm>
        </p:grpSpPr>
        <p:pic>
          <p:nvPicPr>
            <p:cNvPr id="5128" name="Picture 2" descr="C:\Users\admin\Desktop\1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4904253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29" name="Picture 2" descr="C:\Users\admin\Desktop\1.png"/>
            <p:cNvPicPr>
              <a:picLocks noChangeAspect="1"/>
            </p:cNvPicPr>
            <p:nvPr/>
          </p:nvPicPr>
          <p:blipFill>
            <a:blip r:embed="rId1"/>
            <a:srcRect l="4614"/>
            <a:stretch>
              <a:fillRect/>
            </a:stretch>
          </p:blipFill>
          <p:spPr>
            <a:xfrm>
              <a:off x="4894628" y="9625"/>
              <a:ext cx="4677907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30" name="Picture 2" descr="C:\Users\admin\Desktop\1.png"/>
            <p:cNvPicPr>
              <a:picLocks noChangeAspect="1"/>
            </p:cNvPicPr>
            <p:nvPr/>
          </p:nvPicPr>
          <p:blipFill>
            <a:blip r:embed="rId1"/>
            <a:srcRect l="4613" r="41148"/>
            <a:stretch>
              <a:fillRect/>
            </a:stretch>
          </p:blipFill>
          <p:spPr>
            <a:xfrm>
              <a:off x="9564490" y="24518"/>
              <a:ext cx="2659899" cy="400378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775825" y="236855"/>
            <a:ext cx="2173605" cy="1219200"/>
          </a:xfrm>
          <a:prstGeom prst="rect">
            <a:avLst/>
          </a:prstGeom>
        </p:spPr>
      </p:pic>
      <p:pic>
        <p:nvPicPr>
          <p:cNvPr id="5125" name="Picture 3" descr="E:\PPT\PPT中国风元素\梅花PNG免抠图素材\3299168202027027296.png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-31750" y="-852487"/>
            <a:ext cx="4535488" cy="4533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936625" y="2526030"/>
            <a:ext cx="10507980" cy="4154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>
              <a:lnSpc>
                <a:spcPct val="160000"/>
              </a:lnSpc>
            </a:pPr>
            <a:r>
              <a:rPr lang="zh-CN" sz="55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上面这段话共有几句？</a:t>
            </a:r>
            <a:endParaRPr lang="zh-CN" sz="55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ctr">
              <a:lnSpc>
                <a:spcPct val="160000"/>
              </a:lnSpc>
            </a:pPr>
            <a:r>
              <a:rPr lang="zh-CN" sz="55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每句说的是什么？</a:t>
            </a:r>
            <a:endParaRPr lang="zh-CN" sz="55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ctr">
              <a:lnSpc>
                <a:spcPct val="160000"/>
              </a:lnSpc>
            </a:pPr>
            <a:r>
              <a:rPr lang="zh-CN" sz="55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句与句是怎样连起来的？</a:t>
            </a:r>
            <a:endParaRPr lang="zh-CN" sz="55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20135" y="990600"/>
            <a:ext cx="4952365" cy="1736725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8" name="Picture 3" descr="C:\Users\admin\Desktop\荷花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31300" y="3124200"/>
            <a:ext cx="3073400" cy="3749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矩形 6"/>
          <p:cNvSpPr/>
          <p:nvPr/>
        </p:nvSpPr>
        <p:spPr>
          <a:xfrm>
            <a:off x="1887220" y="236855"/>
            <a:ext cx="5565140" cy="753745"/>
          </a:xfrm>
          <a:prstGeom prst="rect">
            <a:avLst/>
          </a:prstGeom>
          <a:solidFill>
            <a:srgbClr val="595959"/>
          </a:solidFill>
          <a:ln w="25400">
            <a:noFill/>
          </a:ln>
        </p:spPr>
        <p:txBody>
          <a:bodyPr anchor="ctr"/>
          <a:p>
            <a:pPr algn="ctr"/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4" name="TextBox 5"/>
          <p:cNvSpPr/>
          <p:nvPr/>
        </p:nvSpPr>
        <p:spPr>
          <a:xfrm>
            <a:off x="3158173" y="260350"/>
            <a:ext cx="34559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dirty="0">
                <a:solidFill>
                  <a:schemeClr val="bg1"/>
                </a:solidFill>
                <a:latin typeface="方正粗倩简体" panose="03000509000000000000" pitchFamily="1" charset="-122"/>
                <a:ea typeface="方正粗倩简体" panose="03000509000000000000" pitchFamily="1" charset="-122"/>
                <a:sym typeface="方正粗倩简体" panose="03000509000000000000" pitchFamily="1" charset="-122"/>
              </a:rPr>
              <a:t>讲授新课</a:t>
            </a:r>
            <a:endParaRPr lang="zh-CN" altLang="en-US" sz="4000" dirty="0">
              <a:solidFill>
                <a:schemeClr val="bg1"/>
              </a:solidFill>
              <a:latin typeface="方正粗倩简体" panose="03000509000000000000" pitchFamily="1" charset="-122"/>
              <a:ea typeface="方正粗倩简体" panose="03000509000000000000" pitchFamily="1" charset="-122"/>
              <a:sym typeface="方正粗倩简体" panose="03000509000000000000" pitchFamily="1" charset="-122"/>
            </a:endParaRPr>
          </a:p>
        </p:txBody>
      </p:sp>
      <p:sp>
        <p:nvSpPr>
          <p:cNvPr id="5126" name="矩形 9"/>
          <p:cNvSpPr/>
          <p:nvPr/>
        </p:nvSpPr>
        <p:spPr>
          <a:xfrm>
            <a:off x="1445260" y="236855"/>
            <a:ext cx="217805" cy="735330"/>
          </a:xfrm>
          <a:prstGeom prst="rect">
            <a:avLst/>
          </a:prstGeom>
          <a:solidFill>
            <a:srgbClr val="595959"/>
          </a:solidFill>
          <a:ln w="25400">
            <a:noFill/>
          </a:ln>
        </p:spPr>
        <p:txBody>
          <a:bodyPr anchor="ctr"/>
          <a:p>
            <a:pPr algn="ctr"/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699625" y="236855"/>
            <a:ext cx="2173605" cy="1219200"/>
          </a:xfrm>
          <a:prstGeom prst="rect">
            <a:avLst/>
          </a:prstGeom>
        </p:spPr>
      </p:pic>
      <p:pic>
        <p:nvPicPr>
          <p:cNvPr id="5125" name="Picture 3" descr="E:\PPT\PPT中国风元素\梅花PNG免抠图素材\3299168202027027296.png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-31750" y="-852487"/>
            <a:ext cx="4535488" cy="4533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18135" y="1273810"/>
            <a:ext cx="11555095" cy="5169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55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本段三个关联词</a:t>
            </a:r>
            <a:endParaRPr lang="zh-CN" altLang="en-US" sz="5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5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①因为……所以（因果）</a:t>
            </a:r>
            <a:endParaRPr lang="zh-CN" altLang="en-US" sz="5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5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②如果……就（假设）</a:t>
            </a:r>
            <a:endParaRPr lang="zh-CN" altLang="en-US" sz="5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5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③只要……就（条件）</a:t>
            </a:r>
            <a:endParaRPr lang="zh-CN" altLang="en-US" sz="5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8" name="Picture 3" descr="C:\Users\admin\Desktop\荷花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48950" y="4975225"/>
            <a:ext cx="1555750" cy="1898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矩形 6"/>
          <p:cNvSpPr/>
          <p:nvPr/>
        </p:nvSpPr>
        <p:spPr>
          <a:xfrm>
            <a:off x="1887220" y="236855"/>
            <a:ext cx="5565140" cy="753745"/>
          </a:xfrm>
          <a:prstGeom prst="rect">
            <a:avLst/>
          </a:prstGeom>
          <a:solidFill>
            <a:srgbClr val="595959"/>
          </a:solidFill>
          <a:ln w="25400">
            <a:noFill/>
          </a:ln>
        </p:spPr>
        <p:txBody>
          <a:bodyPr anchor="ctr"/>
          <a:p>
            <a:pPr algn="ctr"/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4" name="TextBox 5"/>
          <p:cNvSpPr/>
          <p:nvPr/>
        </p:nvSpPr>
        <p:spPr>
          <a:xfrm>
            <a:off x="3158173" y="260350"/>
            <a:ext cx="34559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dirty="0">
                <a:solidFill>
                  <a:schemeClr val="bg1"/>
                </a:solidFill>
                <a:latin typeface="方正粗倩简体" panose="03000509000000000000" pitchFamily="1" charset="-122"/>
                <a:ea typeface="方正粗倩简体" panose="03000509000000000000" pitchFamily="1" charset="-122"/>
                <a:sym typeface="方正粗倩简体" panose="03000509000000000000" pitchFamily="1" charset="-122"/>
              </a:rPr>
              <a:t>讲授新课</a:t>
            </a:r>
            <a:endParaRPr lang="zh-CN" altLang="en-US" sz="4000" dirty="0">
              <a:solidFill>
                <a:schemeClr val="bg1"/>
              </a:solidFill>
              <a:latin typeface="方正粗倩简体" panose="03000509000000000000" pitchFamily="1" charset="-122"/>
              <a:ea typeface="方正粗倩简体" panose="03000509000000000000" pitchFamily="1" charset="-122"/>
              <a:sym typeface="方正粗倩简体" panose="03000509000000000000" pitchFamily="1" charset="-122"/>
            </a:endParaRPr>
          </a:p>
        </p:txBody>
      </p:sp>
      <p:sp>
        <p:nvSpPr>
          <p:cNvPr id="5126" name="矩形 9"/>
          <p:cNvSpPr/>
          <p:nvPr/>
        </p:nvSpPr>
        <p:spPr>
          <a:xfrm>
            <a:off x="1445260" y="236855"/>
            <a:ext cx="217805" cy="735330"/>
          </a:xfrm>
          <a:prstGeom prst="rect">
            <a:avLst/>
          </a:prstGeom>
          <a:solidFill>
            <a:srgbClr val="595959"/>
          </a:solidFill>
          <a:ln w="25400">
            <a:noFill/>
          </a:ln>
        </p:spPr>
        <p:txBody>
          <a:bodyPr anchor="ctr"/>
          <a:p>
            <a:pPr algn="ctr"/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699625" y="236855"/>
            <a:ext cx="2173605" cy="1219200"/>
          </a:xfrm>
          <a:prstGeom prst="rect">
            <a:avLst/>
          </a:prstGeom>
        </p:spPr>
      </p:pic>
      <p:pic>
        <p:nvPicPr>
          <p:cNvPr id="5125" name="Picture 3" descr="E:\PPT\PPT中国风元素\梅花PNG免抠图素材\3299168202027027296.png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-31750" y="-852487"/>
            <a:ext cx="4535488" cy="4533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18135" y="1273810"/>
            <a:ext cx="11555095" cy="528510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l">
              <a:lnSpc>
                <a:spcPct val="150000"/>
              </a:lnSpc>
            </a:pPr>
            <a:r>
              <a:rPr lang="zh-CN" altLang="en-US" sz="450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第一句讲有了缺点就不怕别人批评。</a:t>
            </a:r>
            <a:endParaRPr lang="zh-CN" altLang="en-US" sz="450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450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第二句讲不管是什么人，谁向我们指出都行。</a:t>
            </a:r>
            <a:endParaRPr lang="zh-CN" altLang="en-US" sz="450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450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第三句讲凡是符合“说得对”、“对人民有</a:t>
            </a:r>
            <a:endParaRPr lang="zh-CN" altLang="en-US" sz="450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450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好处”这个条件，不管是谁的批评和</a:t>
            </a:r>
            <a:endParaRPr lang="zh-CN" altLang="en-US" sz="450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450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意见，我们都要改正，都要照办。</a:t>
            </a:r>
            <a:endParaRPr lang="zh-CN" altLang="en-US" sz="450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blinds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8" name="Picture 3" descr="C:\Users\admin\Desktop\荷花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99625" y="3816350"/>
            <a:ext cx="2505075" cy="3057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矩形 6"/>
          <p:cNvSpPr/>
          <p:nvPr/>
        </p:nvSpPr>
        <p:spPr>
          <a:xfrm>
            <a:off x="1887220" y="236855"/>
            <a:ext cx="5565140" cy="753745"/>
          </a:xfrm>
          <a:prstGeom prst="rect">
            <a:avLst/>
          </a:prstGeom>
          <a:solidFill>
            <a:srgbClr val="595959"/>
          </a:solidFill>
          <a:ln w="25400">
            <a:noFill/>
          </a:ln>
        </p:spPr>
        <p:txBody>
          <a:bodyPr anchor="ctr"/>
          <a:p>
            <a:pPr algn="ctr"/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4" name="TextBox 5"/>
          <p:cNvSpPr/>
          <p:nvPr/>
        </p:nvSpPr>
        <p:spPr>
          <a:xfrm>
            <a:off x="3158173" y="260350"/>
            <a:ext cx="34559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dirty="0">
                <a:solidFill>
                  <a:schemeClr val="bg1"/>
                </a:solidFill>
                <a:latin typeface="方正粗倩简体" panose="03000509000000000000" pitchFamily="1" charset="-122"/>
                <a:ea typeface="方正粗倩简体" panose="03000509000000000000" pitchFamily="1" charset="-122"/>
                <a:sym typeface="方正粗倩简体" panose="03000509000000000000" pitchFamily="1" charset="-122"/>
              </a:rPr>
              <a:t>讲授新课</a:t>
            </a:r>
            <a:endParaRPr lang="zh-CN" altLang="en-US" sz="4000" dirty="0">
              <a:solidFill>
                <a:schemeClr val="bg1"/>
              </a:solidFill>
              <a:latin typeface="方正粗倩简体" panose="03000509000000000000" pitchFamily="1" charset="-122"/>
              <a:ea typeface="方正粗倩简体" panose="03000509000000000000" pitchFamily="1" charset="-122"/>
              <a:sym typeface="方正粗倩简体" panose="03000509000000000000" pitchFamily="1" charset="-122"/>
            </a:endParaRPr>
          </a:p>
        </p:txBody>
      </p:sp>
      <p:sp>
        <p:nvSpPr>
          <p:cNvPr id="5126" name="矩形 9"/>
          <p:cNvSpPr/>
          <p:nvPr/>
        </p:nvSpPr>
        <p:spPr>
          <a:xfrm>
            <a:off x="1445260" y="236855"/>
            <a:ext cx="217805" cy="735330"/>
          </a:xfrm>
          <a:prstGeom prst="rect">
            <a:avLst/>
          </a:prstGeom>
          <a:solidFill>
            <a:srgbClr val="595959"/>
          </a:solidFill>
          <a:ln w="25400">
            <a:noFill/>
          </a:ln>
        </p:spPr>
        <p:txBody>
          <a:bodyPr anchor="ctr"/>
          <a:p>
            <a:pPr algn="ctr"/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699625" y="236855"/>
            <a:ext cx="2173605" cy="1219200"/>
          </a:xfrm>
          <a:prstGeom prst="rect">
            <a:avLst/>
          </a:prstGeom>
        </p:spPr>
      </p:pic>
      <p:pic>
        <p:nvPicPr>
          <p:cNvPr id="5125" name="Picture 3" descr="E:\PPT\PPT中国风元素\梅花PNG免抠图素材\3299168202027027296.png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-31750" y="-852487"/>
            <a:ext cx="4535488" cy="4533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81000" y="1456055"/>
            <a:ext cx="10660380" cy="509270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l">
              <a:lnSpc>
                <a:spcPct val="130000"/>
              </a:lnSpc>
            </a:pPr>
            <a:r>
              <a:rPr lang="en-US" altLang="zh-CN" sz="500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500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这段话一句紧扣一句，层层递进联系非常紧密。先讲不怕批评再讲不讲究批评的对象和方式方法。衡量是与非的标准只有一个，就是是否符合人民的利益。</a:t>
            </a:r>
            <a:endParaRPr lang="zh-CN" altLang="en-US" sz="500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plit orient="vert"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3" name="矩形 6"/>
          <p:cNvSpPr/>
          <p:nvPr/>
        </p:nvSpPr>
        <p:spPr>
          <a:xfrm>
            <a:off x="1887220" y="236855"/>
            <a:ext cx="5565140" cy="753745"/>
          </a:xfrm>
          <a:prstGeom prst="rect">
            <a:avLst/>
          </a:prstGeom>
          <a:solidFill>
            <a:srgbClr val="595959"/>
          </a:solidFill>
          <a:ln w="25400">
            <a:noFill/>
          </a:ln>
        </p:spPr>
        <p:txBody>
          <a:bodyPr anchor="ctr"/>
          <a:p>
            <a:pPr algn="ctr"/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4" name="TextBox 5"/>
          <p:cNvSpPr/>
          <p:nvPr/>
        </p:nvSpPr>
        <p:spPr>
          <a:xfrm>
            <a:off x="3158173" y="260350"/>
            <a:ext cx="34559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dirty="0">
                <a:solidFill>
                  <a:schemeClr val="bg1"/>
                </a:solidFill>
                <a:latin typeface="方正粗倩简体" panose="03000509000000000000" pitchFamily="1" charset="-122"/>
                <a:ea typeface="方正粗倩简体" panose="03000509000000000000" pitchFamily="1" charset="-122"/>
                <a:sym typeface="方正粗倩简体" panose="03000509000000000000" pitchFamily="1" charset="-122"/>
              </a:rPr>
              <a:t>讲授新课</a:t>
            </a:r>
            <a:endParaRPr lang="zh-CN" altLang="en-US" sz="4000" dirty="0">
              <a:solidFill>
                <a:schemeClr val="bg1"/>
              </a:solidFill>
              <a:latin typeface="方正粗倩简体" panose="03000509000000000000" pitchFamily="1" charset="-122"/>
              <a:ea typeface="方正粗倩简体" panose="03000509000000000000" pitchFamily="1" charset="-122"/>
              <a:sym typeface="方正粗倩简体" panose="03000509000000000000" pitchFamily="1" charset="-122"/>
            </a:endParaRPr>
          </a:p>
        </p:txBody>
      </p:sp>
      <p:sp>
        <p:nvSpPr>
          <p:cNvPr id="5126" name="矩形 9"/>
          <p:cNvSpPr/>
          <p:nvPr/>
        </p:nvSpPr>
        <p:spPr>
          <a:xfrm>
            <a:off x="1445260" y="236855"/>
            <a:ext cx="217805" cy="735330"/>
          </a:xfrm>
          <a:prstGeom prst="rect">
            <a:avLst/>
          </a:prstGeom>
          <a:solidFill>
            <a:srgbClr val="595959"/>
          </a:solidFill>
          <a:ln w="25400">
            <a:noFill/>
          </a:ln>
        </p:spPr>
        <p:txBody>
          <a:bodyPr anchor="ctr"/>
          <a:p>
            <a:pPr algn="ctr"/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5127" name="组合 5126"/>
          <p:cNvGrpSpPr>
            <a:grpSpLocks noChangeAspect="1"/>
          </p:cNvGrpSpPr>
          <p:nvPr/>
        </p:nvGrpSpPr>
        <p:grpSpPr>
          <a:xfrm>
            <a:off x="-30162" y="6473825"/>
            <a:ext cx="12222162" cy="425450"/>
            <a:chOff x="0" y="0"/>
            <a:chExt cx="12224389" cy="424896"/>
          </a:xfrm>
        </p:grpSpPr>
        <p:pic>
          <p:nvPicPr>
            <p:cNvPr id="5128" name="Picture 2" descr="C:\Users\admin\Desktop\1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4904253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29" name="Picture 2" descr="C:\Users\admin\Desktop\1.png"/>
            <p:cNvPicPr>
              <a:picLocks noChangeAspect="1"/>
            </p:cNvPicPr>
            <p:nvPr/>
          </p:nvPicPr>
          <p:blipFill>
            <a:blip r:embed="rId1"/>
            <a:srcRect l="4614"/>
            <a:stretch>
              <a:fillRect/>
            </a:stretch>
          </p:blipFill>
          <p:spPr>
            <a:xfrm>
              <a:off x="4894628" y="9625"/>
              <a:ext cx="4677907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30" name="Picture 2" descr="C:\Users\admin\Desktop\1.png"/>
            <p:cNvPicPr>
              <a:picLocks noChangeAspect="1"/>
            </p:cNvPicPr>
            <p:nvPr/>
          </p:nvPicPr>
          <p:blipFill>
            <a:blip r:embed="rId1"/>
            <a:srcRect l="4613" r="41148"/>
            <a:stretch>
              <a:fillRect/>
            </a:stretch>
          </p:blipFill>
          <p:spPr>
            <a:xfrm>
              <a:off x="9564490" y="24518"/>
              <a:ext cx="2659899" cy="400378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775825" y="236855"/>
            <a:ext cx="2173605" cy="1219200"/>
          </a:xfrm>
          <a:prstGeom prst="rect">
            <a:avLst/>
          </a:prstGeom>
        </p:spPr>
      </p:pic>
      <p:pic>
        <p:nvPicPr>
          <p:cNvPr id="5125" name="Picture 3" descr="E:\PPT\PPT中国风元素\梅花PNG免抠图素材\3299168202027027296.png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-31750" y="-852487"/>
            <a:ext cx="4535488" cy="4533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936625" y="2447925"/>
            <a:ext cx="10507980" cy="2568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40000"/>
              </a:lnSpc>
            </a:pPr>
            <a:r>
              <a:rPr lang="zh-CN" sz="55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学习第四段。</a:t>
            </a:r>
            <a:endParaRPr lang="zh-CN" sz="6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40000"/>
              </a:lnSpc>
            </a:pPr>
            <a:r>
              <a:rPr lang="zh-CN" sz="6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“共同的革命目标”是什么？</a:t>
            </a:r>
            <a:endParaRPr lang="zh-CN" sz="6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20135" y="972185"/>
            <a:ext cx="4952365" cy="17367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08915" y="5276850"/>
            <a:ext cx="11773535" cy="937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55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解放全民族，完全、彻底为人民服务</a:t>
            </a:r>
            <a:endParaRPr lang="zh-CN" altLang="en-US" sz="55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3" name="矩形 6"/>
          <p:cNvSpPr/>
          <p:nvPr/>
        </p:nvSpPr>
        <p:spPr>
          <a:xfrm>
            <a:off x="1887220" y="236855"/>
            <a:ext cx="5565140" cy="753745"/>
          </a:xfrm>
          <a:prstGeom prst="rect">
            <a:avLst/>
          </a:prstGeom>
          <a:solidFill>
            <a:srgbClr val="595959"/>
          </a:solidFill>
          <a:ln w="25400">
            <a:noFill/>
          </a:ln>
        </p:spPr>
        <p:txBody>
          <a:bodyPr anchor="ctr"/>
          <a:p>
            <a:pPr algn="ctr"/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4" name="TextBox 5"/>
          <p:cNvSpPr/>
          <p:nvPr/>
        </p:nvSpPr>
        <p:spPr>
          <a:xfrm>
            <a:off x="3158173" y="260350"/>
            <a:ext cx="34559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dirty="0">
                <a:solidFill>
                  <a:schemeClr val="bg1"/>
                </a:solidFill>
                <a:latin typeface="方正粗倩简体" panose="03000509000000000000" pitchFamily="1" charset="-122"/>
                <a:ea typeface="方正粗倩简体" panose="03000509000000000000" pitchFamily="1" charset="-122"/>
                <a:sym typeface="方正粗倩简体" panose="03000509000000000000" pitchFamily="1" charset="-122"/>
              </a:rPr>
              <a:t>讲授新课</a:t>
            </a:r>
            <a:endParaRPr lang="zh-CN" altLang="en-US" sz="4000" dirty="0">
              <a:solidFill>
                <a:schemeClr val="bg1"/>
              </a:solidFill>
              <a:latin typeface="方正粗倩简体" panose="03000509000000000000" pitchFamily="1" charset="-122"/>
              <a:ea typeface="方正粗倩简体" panose="03000509000000000000" pitchFamily="1" charset="-122"/>
              <a:sym typeface="方正粗倩简体" panose="03000509000000000000" pitchFamily="1" charset="-122"/>
            </a:endParaRPr>
          </a:p>
        </p:txBody>
      </p:sp>
      <p:sp>
        <p:nvSpPr>
          <p:cNvPr id="5126" name="矩形 9"/>
          <p:cNvSpPr/>
          <p:nvPr/>
        </p:nvSpPr>
        <p:spPr>
          <a:xfrm>
            <a:off x="1445260" y="236855"/>
            <a:ext cx="217805" cy="735330"/>
          </a:xfrm>
          <a:prstGeom prst="rect">
            <a:avLst/>
          </a:prstGeom>
          <a:solidFill>
            <a:srgbClr val="595959"/>
          </a:solidFill>
          <a:ln w="25400">
            <a:noFill/>
          </a:ln>
        </p:spPr>
        <p:txBody>
          <a:bodyPr anchor="ctr"/>
          <a:p>
            <a:pPr algn="ctr"/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5127" name="组合 5126"/>
          <p:cNvGrpSpPr>
            <a:grpSpLocks noChangeAspect="1"/>
          </p:cNvGrpSpPr>
          <p:nvPr/>
        </p:nvGrpSpPr>
        <p:grpSpPr>
          <a:xfrm>
            <a:off x="-30162" y="6473825"/>
            <a:ext cx="12222162" cy="425450"/>
            <a:chOff x="0" y="0"/>
            <a:chExt cx="12224389" cy="424896"/>
          </a:xfrm>
        </p:grpSpPr>
        <p:pic>
          <p:nvPicPr>
            <p:cNvPr id="5128" name="Picture 2" descr="C:\Users\admin\Desktop\1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4904253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29" name="Picture 2" descr="C:\Users\admin\Desktop\1.png"/>
            <p:cNvPicPr>
              <a:picLocks noChangeAspect="1"/>
            </p:cNvPicPr>
            <p:nvPr/>
          </p:nvPicPr>
          <p:blipFill>
            <a:blip r:embed="rId1"/>
            <a:srcRect l="4614"/>
            <a:stretch>
              <a:fillRect/>
            </a:stretch>
          </p:blipFill>
          <p:spPr>
            <a:xfrm>
              <a:off x="4894628" y="9625"/>
              <a:ext cx="4677907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30" name="Picture 2" descr="C:\Users\admin\Desktop\1.png"/>
            <p:cNvPicPr>
              <a:picLocks noChangeAspect="1"/>
            </p:cNvPicPr>
            <p:nvPr/>
          </p:nvPicPr>
          <p:blipFill>
            <a:blip r:embed="rId1"/>
            <a:srcRect l="4613" r="41148"/>
            <a:stretch>
              <a:fillRect/>
            </a:stretch>
          </p:blipFill>
          <p:spPr>
            <a:xfrm>
              <a:off x="9564490" y="24518"/>
              <a:ext cx="2659899" cy="400378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775825" y="236855"/>
            <a:ext cx="2173605" cy="1219200"/>
          </a:xfrm>
          <a:prstGeom prst="rect">
            <a:avLst/>
          </a:prstGeom>
        </p:spPr>
      </p:pic>
      <p:pic>
        <p:nvPicPr>
          <p:cNvPr id="5125" name="Picture 3" descr="E:\PPT\PPT中国风元素\梅花PNG免抠图素材\3299168202027027296.png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-31750" y="-852487"/>
            <a:ext cx="4535488" cy="4533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936625" y="3094355"/>
            <a:ext cx="10507980" cy="1276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40000"/>
              </a:lnSpc>
            </a:pPr>
            <a:r>
              <a:rPr lang="zh-CN" sz="55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为实现这一革命目标应该怎样做？</a:t>
            </a:r>
            <a:endParaRPr lang="zh-CN" sz="55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20135" y="972185"/>
            <a:ext cx="4952365" cy="17367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03530" y="4900930"/>
            <a:ext cx="11773535" cy="937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55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不怕困难  不怕牺牲  互相爱护</a:t>
            </a:r>
            <a:endParaRPr lang="zh-CN" sz="55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3" name="矩形 6"/>
          <p:cNvSpPr/>
          <p:nvPr/>
        </p:nvSpPr>
        <p:spPr>
          <a:xfrm>
            <a:off x="1887220" y="236855"/>
            <a:ext cx="5565140" cy="753745"/>
          </a:xfrm>
          <a:prstGeom prst="rect">
            <a:avLst/>
          </a:prstGeom>
          <a:solidFill>
            <a:srgbClr val="595959"/>
          </a:solidFill>
          <a:ln w="25400">
            <a:noFill/>
          </a:ln>
        </p:spPr>
        <p:txBody>
          <a:bodyPr anchor="ctr"/>
          <a:p>
            <a:pPr algn="ctr"/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4" name="TextBox 5"/>
          <p:cNvSpPr/>
          <p:nvPr/>
        </p:nvSpPr>
        <p:spPr>
          <a:xfrm>
            <a:off x="3158173" y="260350"/>
            <a:ext cx="34559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dirty="0">
                <a:solidFill>
                  <a:schemeClr val="bg1"/>
                </a:solidFill>
                <a:latin typeface="方正粗倩简体" panose="03000509000000000000" pitchFamily="1" charset="-122"/>
                <a:ea typeface="方正粗倩简体" panose="03000509000000000000" pitchFamily="1" charset="-122"/>
                <a:sym typeface="方正粗倩简体" panose="03000509000000000000" pitchFamily="1" charset="-122"/>
              </a:rPr>
              <a:t>讲授新课</a:t>
            </a:r>
            <a:endParaRPr lang="zh-CN" altLang="en-US" sz="4000" dirty="0">
              <a:solidFill>
                <a:schemeClr val="bg1"/>
              </a:solidFill>
              <a:latin typeface="方正粗倩简体" panose="03000509000000000000" pitchFamily="1" charset="-122"/>
              <a:ea typeface="方正粗倩简体" panose="03000509000000000000" pitchFamily="1" charset="-122"/>
              <a:sym typeface="方正粗倩简体" panose="03000509000000000000" pitchFamily="1" charset="-122"/>
            </a:endParaRPr>
          </a:p>
        </p:txBody>
      </p:sp>
      <p:sp>
        <p:nvSpPr>
          <p:cNvPr id="5126" name="矩形 9"/>
          <p:cNvSpPr/>
          <p:nvPr/>
        </p:nvSpPr>
        <p:spPr>
          <a:xfrm>
            <a:off x="1445260" y="236855"/>
            <a:ext cx="217805" cy="735330"/>
          </a:xfrm>
          <a:prstGeom prst="rect">
            <a:avLst/>
          </a:prstGeom>
          <a:solidFill>
            <a:srgbClr val="595959"/>
          </a:solidFill>
          <a:ln w="25400">
            <a:noFill/>
          </a:ln>
        </p:spPr>
        <p:txBody>
          <a:bodyPr anchor="ctr"/>
          <a:p>
            <a:pPr algn="ctr"/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5127" name="组合 5126"/>
          <p:cNvGrpSpPr>
            <a:grpSpLocks noChangeAspect="1"/>
          </p:cNvGrpSpPr>
          <p:nvPr/>
        </p:nvGrpSpPr>
        <p:grpSpPr>
          <a:xfrm>
            <a:off x="-30162" y="6473825"/>
            <a:ext cx="12222162" cy="425450"/>
            <a:chOff x="0" y="0"/>
            <a:chExt cx="12224389" cy="424896"/>
          </a:xfrm>
        </p:grpSpPr>
        <p:pic>
          <p:nvPicPr>
            <p:cNvPr id="5128" name="Picture 2" descr="C:\Users\admin\Desktop\1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4904253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29" name="Picture 2" descr="C:\Users\admin\Desktop\1.png"/>
            <p:cNvPicPr>
              <a:picLocks noChangeAspect="1"/>
            </p:cNvPicPr>
            <p:nvPr/>
          </p:nvPicPr>
          <p:blipFill>
            <a:blip r:embed="rId1"/>
            <a:srcRect l="4614"/>
            <a:stretch>
              <a:fillRect/>
            </a:stretch>
          </p:blipFill>
          <p:spPr>
            <a:xfrm>
              <a:off x="4894628" y="9625"/>
              <a:ext cx="4677907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30" name="Picture 2" descr="C:\Users\admin\Desktop\1.png"/>
            <p:cNvPicPr>
              <a:picLocks noChangeAspect="1"/>
            </p:cNvPicPr>
            <p:nvPr/>
          </p:nvPicPr>
          <p:blipFill>
            <a:blip r:embed="rId1"/>
            <a:srcRect l="4613" r="41148"/>
            <a:stretch>
              <a:fillRect/>
            </a:stretch>
          </p:blipFill>
          <p:spPr>
            <a:xfrm>
              <a:off x="9564490" y="24518"/>
              <a:ext cx="2659899" cy="400378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775825" y="236855"/>
            <a:ext cx="2173605" cy="1219200"/>
          </a:xfrm>
          <a:prstGeom prst="rect">
            <a:avLst/>
          </a:prstGeom>
        </p:spPr>
      </p:pic>
      <p:pic>
        <p:nvPicPr>
          <p:cNvPr id="5125" name="Picture 3" descr="E:\PPT\PPT中国风元素\梅花PNG免抠图素材\3299168202027027296.png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-31750" y="-852487"/>
            <a:ext cx="4535488" cy="4533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936625" y="2526030"/>
            <a:ext cx="10507980" cy="29229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l">
              <a:lnSpc>
                <a:spcPct val="160000"/>
              </a:lnSpc>
            </a:pPr>
            <a:r>
              <a:rPr lang="zh-CN" sz="55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学习第四段。</a:t>
            </a:r>
            <a:endParaRPr lang="zh-CN" sz="6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ctr">
              <a:lnSpc>
                <a:spcPct val="160000"/>
              </a:lnSpc>
            </a:pPr>
            <a:r>
              <a:rPr lang="zh-CN" sz="6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默读这段，说说你读懂了什么？</a:t>
            </a:r>
            <a:endParaRPr lang="zh-CN" sz="6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20135" y="990600"/>
            <a:ext cx="4952365" cy="1736725"/>
          </a:xfrm>
          <a:prstGeom prst="rect">
            <a:avLst/>
          </a:prstGeom>
        </p:spPr>
      </p:pic>
    </p:spTree>
  </p:cSld>
  <p:clrMapOvr>
    <a:masterClrMapping/>
  </p:clrMapOvr>
  <p:transition>
    <p:pull dir="r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8" name="Picture 3" descr="C:\Users\admin\Desktop\荷花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99625" y="3816350"/>
            <a:ext cx="2505075" cy="3057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矩形 6"/>
          <p:cNvSpPr/>
          <p:nvPr/>
        </p:nvSpPr>
        <p:spPr>
          <a:xfrm>
            <a:off x="1887220" y="236855"/>
            <a:ext cx="5565140" cy="753745"/>
          </a:xfrm>
          <a:prstGeom prst="rect">
            <a:avLst/>
          </a:prstGeom>
          <a:solidFill>
            <a:srgbClr val="595959"/>
          </a:solidFill>
          <a:ln w="25400">
            <a:noFill/>
          </a:ln>
        </p:spPr>
        <p:txBody>
          <a:bodyPr anchor="ctr"/>
          <a:p>
            <a:pPr algn="ctr"/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4" name="TextBox 5"/>
          <p:cNvSpPr/>
          <p:nvPr/>
        </p:nvSpPr>
        <p:spPr>
          <a:xfrm>
            <a:off x="3158173" y="260350"/>
            <a:ext cx="34559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dirty="0">
                <a:solidFill>
                  <a:schemeClr val="bg1"/>
                </a:solidFill>
                <a:latin typeface="方正粗倩简体" panose="03000509000000000000" pitchFamily="1" charset="-122"/>
                <a:ea typeface="方正粗倩简体" panose="03000509000000000000" pitchFamily="1" charset="-122"/>
                <a:sym typeface="方正粗倩简体" panose="03000509000000000000" pitchFamily="1" charset="-122"/>
              </a:rPr>
              <a:t>讲授新课</a:t>
            </a:r>
            <a:endParaRPr lang="zh-CN" altLang="en-US" sz="4000" dirty="0">
              <a:solidFill>
                <a:schemeClr val="bg1"/>
              </a:solidFill>
              <a:latin typeface="方正粗倩简体" panose="03000509000000000000" pitchFamily="1" charset="-122"/>
              <a:ea typeface="方正粗倩简体" panose="03000509000000000000" pitchFamily="1" charset="-122"/>
              <a:sym typeface="方正粗倩简体" panose="03000509000000000000" pitchFamily="1" charset="-122"/>
            </a:endParaRPr>
          </a:p>
        </p:txBody>
      </p:sp>
      <p:sp>
        <p:nvSpPr>
          <p:cNvPr id="5126" name="矩形 9"/>
          <p:cNvSpPr/>
          <p:nvPr/>
        </p:nvSpPr>
        <p:spPr>
          <a:xfrm>
            <a:off x="1445260" y="236855"/>
            <a:ext cx="217805" cy="735330"/>
          </a:xfrm>
          <a:prstGeom prst="rect">
            <a:avLst/>
          </a:prstGeom>
          <a:solidFill>
            <a:srgbClr val="595959"/>
          </a:solidFill>
          <a:ln w="25400">
            <a:noFill/>
          </a:ln>
        </p:spPr>
        <p:txBody>
          <a:bodyPr anchor="ctr"/>
          <a:p>
            <a:pPr algn="ctr"/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699625" y="236855"/>
            <a:ext cx="2173605" cy="1219200"/>
          </a:xfrm>
          <a:prstGeom prst="rect">
            <a:avLst/>
          </a:prstGeom>
        </p:spPr>
      </p:pic>
      <p:pic>
        <p:nvPicPr>
          <p:cNvPr id="5125" name="Picture 3" descr="E:\PPT\PPT中国风元素\梅花PNG免抠图素材\3299168202027027296.png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-31750" y="-852487"/>
            <a:ext cx="4535488" cy="4533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81000" y="1456055"/>
            <a:ext cx="11492865" cy="509270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l">
              <a:lnSpc>
                <a:spcPct val="130000"/>
              </a:lnSpc>
            </a:pPr>
            <a:r>
              <a:rPr sz="50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第一层：</a:t>
            </a:r>
            <a:r>
              <a:rPr sz="500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我们都是来自五湖四海，为了一个革命目标走到一起来了，但要取得全民族的解放，还要团结更多的人。</a:t>
            </a:r>
            <a:endParaRPr sz="500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30000"/>
              </a:lnSpc>
            </a:pPr>
            <a:r>
              <a:rPr sz="50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第二层：</a:t>
            </a:r>
            <a:r>
              <a:rPr sz="500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讲怎样对待困难，要看到成绩、光明，要提高我们的勇气，不要灰心。</a:t>
            </a:r>
            <a:endParaRPr sz="500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checke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1" name="TextBox 5"/>
          <p:cNvSpPr/>
          <p:nvPr/>
        </p:nvSpPr>
        <p:spPr>
          <a:xfrm>
            <a:off x="6797675" y="2367280"/>
            <a:ext cx="4349750" cy="212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6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水柱简体" panose="03000509000000000000" charset="-122"/>
                <a:ea typeface="方正水柱简体" panose="03000509000000000000" charset="-122"/>
                <a:sym typeface="方正粗倩简体" panose="03000509000000000000" pitchFamily="1" charset="-122"/>
              </a:rPr>
              <a:t>一</a:t>
            </a:r>
            <a:endParaRPr lang="zh-CN" altLang="en-US" sz="6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水柱简体" panose="03000509000000000000" charset="-122"/>
              <a:ea typeface="方正水柱简体" panose="03000509000000000000" charset="-122"/>
              <a:sym typeface="方正粗倩简体" panose="03000509000000000000" pitchFamily="1" charset="-122"/>
            </a:endParaRPr>
          </a:p>
          <a:p>
            <a:pPr algn="ctr"/>
            <a:r>
              <a:rPr lang="zh-CN" altLang="en-US" sz="6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水柱简体" panose="03000509000000000000" charset="-122"/>
                <a:ea typeface="方正水柱简体" panose="03000509000000000000" charset="-122"/>
                <a:sym typeface="方正粗倩简体" panose="03000509000000000000" pitchFamily="1" charset="-122"/>
              </a:rPr>
              <a:t>复习导入</a:t>
            </a:r>
            <a:endParaRPr lang="zh-CN" altLang="en-US" sz="6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水柱简体" panose="03000509000000000000" charset="-122"/>
              <a:ea typeface="方正水柱简体" panose="03000509000000000000" charset="-122"/>
              <a:sym typeface="方正粗倩简体" panose="03000509000000000000" pitchFamily="1" charset="-122"/>
            </a:endParaRPr>
          </a:p>
        </p:txBody>
      </p:sp>
      <p:pic>
        <p:nvPicPr>
          <p:cNvPr id="12292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63" y="1441450"/>
            <a:ext cx="6767512" cy="4679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4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03312" y="-457200"/>
            <a:ext cx="4246562" cy="3178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5" name="矩形 8"/>
          <p:cNvSpPr/>
          <p:nvPr/>
        </p:nvSpPr>
        <p:spPr>
          <a:xfrm>
            <a:off x="3287713" y="549275"/>
            <a:ext cx="139700" cy="471488"/>
          </a:xfrm>
          <a:prstGeom prst="rect">
            <a:avLst/>
          </a:prstGeom>
          <a:solidFill>
            <a:srgbClr val="595959"/>
          </a:solidFill>
          <a:ln w="25400">
            <a:noFill/>
          </a:ln>
        </p:spPr>
        <p:txBody>
          <a:bodyPr anchor="ctr"/>
          <a:p>
            <a:pPr algn="ctr"/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097645" y="211455"/>
            <a:ext cx="2722245" cy="1527175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8" name="Picture 3" descr="C:\Users\admin\Desktop\荷花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99625" y="3816350"/>
            <a:ext cx="2505075" cy="3057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矩形 6"/>
          <p:cNvSpPr/>
          <p:nvPr/>
        </p:nvSpPr>
        <p:spPr>
          <a:xfrm>
            <a:off x="1887220" y="236855"/>
            <a:ext cx="5565140" cy="753745"/>
          </a:xfrm>
          <a:prstGeom prst="rect">
            <a:avLst/>
          </a:prstGeom>
          <a:solidFill>
            <a:srgbClr val="595959"/>
          </a:solidFill>
          <a:ln w="25400">
            <a:noFill/>
          </a:ln>
        </p:spPr>
        <p:txBody>
          <a:bodyPr anchor="ctr"/>
          <a:p>
            <a:pPr algn="ctr"/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4" name="TextBox 5"/>
          <p:cNvSpPr/>
          <p:nvPr/>
        </p:nvSpPr>
        <p:spPr>
          <a:xfrm>
            <a:off x="3158173" y="260350"/>
            <a:ext cx="34559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dirty="0">
                <a:solidFill>
                  <a:schemeClr val="bg1"/>
                </a:solidFill>
                <a:latin typeface="方正粗倩简体" panose="03000509000000000000" pitchFamily="1" charset="-122"/>
                <a:ea typeface="方正粗倩简体" panose="03000509000000000000" pitchFamily="1" charset="-122"/>
                <a:sym typeface="方正粗倩简体" panose="03000509000000000000" pitchFamily="1" charset="-122"/>
              </a:rPr>
              <a:t>讲授新课</a:t>
            </a:r>
            <a:endParaRPr lang="zh-CN" altLang="en-US" sz="4000" dirty="0">
              <a:solidFill>
                <a:schemeClr val="bg1"/>
              </a:solidFill>
              <a:latin typeface="方正粗倩简体" panose="03000509000000000000" pitchFamily="1" charset="-122"/>
              <a:ea typeface="方正粗倩简体" panose="03000509000000000000" pitchFamily="1" charset="-122"/>
              <a:sym typeface="方正粗倩简体" panose="03000509000000000000" pitchFamily="1" charset="-122"/>
            </a:endParaRPr>
          </a:p>
        </p:txBody>
      </p:sp>
      <p:sp>
        <p:nvSpPr>
          <p:cNvPr id="5126" name="矩形 9"/>
          <p:cNvSpPr/>
          <p:nvPr/>
        </p:nvSpPr>
        <p:spPr>
          <a:xfrm>
            <a:off x="1445260" y="236855"/>
            <a:ext cx="217805" cy="735330"/>
          </a:xfrm>
          <a:prstGeom prst="rect">
            <a:avLst/>
          </a:prstGeom>
          <a:solidFill>
            <a:srgbClr val="595959"/>
          </a:solidFill>
          <a:ln w="25400">
            <a:noFill/>
          </a:ln>
        </p:spPr>
        <p:txBody>
          <a:bodyPr anchor="ctr"/>
          <a:p>
            <a:pPr algn="ctr"/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699625" y="236855"/>
            <a:ext cx="2173605" cy="1219200"/>
          </a:xfrm>
          <a:prstGeom prst="rect">
            <a:avLst/>
          </a:prstGeom>
        </p:spPr>
      </p:pic>
      <p:pic>
        <p:nvPicPr>
          <p:cNvPr id="5125" name="Picture 3" descr="E:\PPT\PPT中国风元素\梅花PNG免抠图素材\3299168202027027296.png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-31750" y="-852487"/>
            <a:ext cx="4535488" cy="4533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81000" y="1456055"/>
            <a:ext cx="11492865" cy="509270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l">
              <a:lnSpc>
                <a:spcPct val="130000"/>
              </a:lnSpc>
            </a:pPr>
            <a:r>
              <a:rPr sz="50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第三层：</a:t>
            </a:r>
            <a:r>
              <a:rPr sz="50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讲正确对待牺牲。一是为人民利益而牺牲是“死得其所”；二是要避免不必要的牺牲。</a:t>
            </a:r>
            <a:endParaRPr sz="500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30000"/>
              </a:lnSpc>
            </a:pPr>
            <a:r>
              <a:rPr sz="50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第四层：</a:t>
            </a:r>
            <a:r>
              <a:rPr sz="50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革命队伍的人要互相关心、爱护、帮助。</a:t>
            </a:r>
            <a:endParaRPr sz="500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checker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3" name="矩形 6"/>
          <p:cNvSpPr/>
          <p:nvPr/>
        </p:nvSpPr>
        <p:spPr>
          <a:xfrm>
            <a:off x="1887220" y="236855"/>
            <a:ext cx="5565140" cy="753745"/>
          </a:xfrm>
          <a:prstGeom prst="rect">
            <a:avLst/>
          </a:prstGeom>
          <a:solidFill>
            <a:srgbClr val="595959"/>
          </a:solidFill>
          <a:ln w="25400">
            <a:noFill/>
          </a:ln>
        </p:spPr>
        <p:txBody>
          <a:bodyPr anchor="ctr"/>
          <a:p>
            <a:pPr algn="ctr"/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4" name="TextBox 5"/>
          <p:cNvSpPr/>
          <p:nvPr/>
        </p:nvSpPr>
        <p:spPr>
          <a:xfrm>
            <a:off x="3158173" y="260350"/>
            <a:ext cx="34559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dirty="0">
                <a:solidFill>
                  <a:schemeClr val="bg1"/>
                </a:solidFill>
                <a:latin typeface="方正粗倩简体" panose="03000509000000000000" pitchFamily="1" charset="-122"/>
                <a:ea typeface="方正粗倩简体" panose="03000509000000000000" pitchFamily="1" charset="-122"/>
                <a:sym typeface="方正粗倩简体" panose="03000509000000000000" pitchFamily="1" charset="-122"/>
              </a:rPr>
              <a:t>讲授新课</a:t>
            </a:r>
            <a:endParaRPr lang="zh-CN" altLang="en-US" sz="4000" dirty="0">
              <a:solidFill>
                <a:schemeClr val="bg1"/>
              </a:solidFill>
              <a:latin typeface="方正粗倩简体" panose="03000509000000000000" pitchFamily="1" charset="-122"/>
              <a:ea typeface="方正粗倩简体" panose="03000509000000000000" pitchFamily="1" charset="-122"/>
              <a:sym typeface="方正粗倩简体" panose="03000509000000000000" pitchFamily="1" charset="-122"/>
            </a:endParaRPr>
          </a:p>
        </p:txBody>
      </p:sp>
      <p:sp>
        <p:nvSpPr>
          <p:cNvPr id="5126" name="矩形 9"/>
          <p:cNvSpPr/>
          <p:nvPr/>
        </p:nvSpPr>
        <p:spPr>
          <a:xfrm>
            <a:off x="1445260" y="236855"/>
            <a:ext cx="217805" cy="735330"/>
          </a:xfrm>
          <a:prstGeom prst="rect">
            <a:avLst/>
          </a:prstGeom>
          <a:solidFill>
            <a:srgbClr val="595959"/>
          </a:solidFill>
          <a:ln w="25400">
            <a:noFill/>
          </a:ln>
        </p:spPr>
        <p:txBody>
          <a:bodyPr anchor="ctr"/>
          <a:p>
            <a:pPr algn="ctr"/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5127" name="组合 5126"/>
          <p:cNvGrpSpPr>
            <a:grpSpLocks noChangeAspect="1"/>
          </p:cNvGrpSpPr>
          <p:nvPr/>
        </p:nvGrpSpPr>
        <p:grpSpPr>
          <a:xfrm>
            <a:off x="-30162" y="6473825"/>
            <a:ext cx="12222162" cy="425450"/>
            <a:chOff x="0" y="0"/>
            <a:chExt cx="12224389" cy="424896"/>
          </a:xfrm>
        </p:grpSpPr>
        <p:pic>
          <p:nvPicPr>
            <p:cNvPr id="5128" name="Picture 2" descr="C:\Users\admin\Desktop\1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4904253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29" name="Picture 2" descr="C:\Users\admin\Desktop\1.png"/>
            <p:cNvPicPr>
              <a:picLocks noChangeAspect="1"/>
            </p:cNvPicPr>
            <p:nvPr/>
          </p:nvPicPr>
          <p:blipFill>
            <a:blip r:embed="rId1"/>
            <a:srcRect l="4614"/>
            <a:stretch>
              <a:fillRect/>
            </a:stretch>
          </p:blipFill>
          <p:spPr>
            <a:xfrm>
              <a:off x="4894628" y="9625"/>
              <a:ext cx="4677907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30" name="Picture 2" descr="C:\Users\admin\Desktop\1.png"/>
            <p:cNvPicPr>
              <a:picLocks noChangeAspect="1"/>
            </p:cNvPicPr>
            <p:nvPr/>
          </p:nvPicPr>
          <p:blipFill>
            <a:blip r:embed="rId1"/>
            <a:srcRect l="4613" r="41148"/>
            <a:stretch>
              <a:fillRect/>
            </a:stretch>
          </p:blipFill>
          <p:spPr>
            <a:xfrm>
              <a:off x="9564490" y="24518"/>
              <a:ext cx="2659899" cy="400378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775825" y="236855"/>
            <a:ext cx="2173605" cy="1219200"/>
          </a:xfrm>
          <a:prstGeom prst="rect">
            <a:avLst/>
          </a:prstGeom>
        </p:spPr>
      </p:pic>
      <p:pic>
        <p:nvPicPr>
          <p:cNvPr id="5125" name="Picture 3" descr="E:\PPT\PPT中国风元素\梅花PNG免抠图素材\3299168202027027296.png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-31750" y="-852487"/>
            <a:ext cx="4535488" cy="4533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936625" y="2526030"/>
            <a:ext cx="10507980" cy="2568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l">
              <a:lnSpc>
                <a:spcPct val="140000"/>
              </a:lnSpc>
            </a:pPr>
            <a:r>
              <a:rPr lang="zh-CN" sz="55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学习第五段。</a:t>
            </a:r>
            <a:endParaRPr lang="zh-CN" sz="6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ctr">
              <a:lnSpc>
                <a:spcPct val="140000"/>
              </a:lnSpc>
            </a:pPr>
            <a:r>
              <a:rPr lang="zh-CN" sz="6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我们要为什么人开追悼会？</a:t>
            </a:r>
            <a:endParaRPr lang="zh-CN" sz="6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20135" y="990600"/>
            <a:ext cx="4952365" cy="17367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03530" y="5198745"/>
            <a:ext cx="11773535" cy="937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55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做过一些有益工作的</a:t>
            </a:r>
            <a:endParaRPr lang="zh-CN" sz="55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3" name="矩形 6"/>
          <p:cNvSpPr/>
          <p:nvPr/>
        </p:nvSpPr>
        <p:spPr>
          <a:xfrm>
            <a:off x="1887220" y="236855"/>
            <a:ext cx="5565140" cy="753745"/>
          </a:xfrm>
          <a:prstGeom prst="rect">
            <a:avLst/>
          </a:prstGeom>
          <a:solidFill>
            <a:srgbClr val="595959"/>
          </a:solidFill>
          <a:ln w="25400">
            <a:noFill/>
          </a:ln>
        </p:spPr>
        <p:txBody>
          <a:bodyPr anchor="ctr"/>
          <a:p>
            <a:pPr algn="ctr"/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4" name="TextBox 5"/>
          <p:cNvSpPr/>
          <p:nvPr/>
        </p:nvSpPr>
        <p:spPr>
          <a:xfrm>
            <a:off x="3158173" y="260350"/>
            <a:ext cx="34559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dirty="0">
                <a:solidFill>
                  <a:schemeClr val="bg1"/>
                </a:solidFill>
                <a:latin typeface="方正粗倩简体" panose="03000509000000000000" pitchFamily="1" charset="-122"/>
                <a:ea typeface="方正粗倩简体" panose="03000509000000000000" pitchFamily="1" charset="-122"/>
                <a:sym typeface="方正粗倩简体" panose="03000509000000000000" pitchFamily="1" charset="-122"/>
              </a:rPr>
              <a:t>讲授新课</a:t>
            </a:r>
            <a:endParaRPr lang="zh-CN" altLang="en-US" sz="4000" dirty="0">
              <a:solidFill>
                <a:schemeClr val="bg1"/>
              </a:solidFill>
              <a:latin typeface="方正粗倩简体" panose="03000509000000000000" pitchFamily="1" charset="-122"/>
              <a:ea typeface="方正粗倩简体" panose="03000509000000000000" pitchFamily="1" charset="-122"/>
              <a:sym typeface="方正粗倩简体" panose="03000509000000000000" pitchFamily="1" charset="-122"/>
            </a:endParaRPr>
          </a:p>
        </p:txBody>
      </p:sp>
      <p:sp>
        <p:nvSpPr>
          <p:cNvPr id="5126" name="矩形 9"/>
          <p:cNvSpPr/>
          <p:nvPr/>
        </p:nvSpPr>
        <p:spPr>
          <a:xfrm>
            <a:off x="1445260" y="236855"/>
            <a:ext cx="217805" cy="735330"/>
          </a:xfrm>
          <a:prstGeom prst="rect">
            <a:avLst/>
          </a:prstGeom>
          <a:solidFill>
            <a:srgbClr val="595959"/>
          </a:solidFill>
          <a:ln w="25400">
            <a:noFill/>
          </a:ln>
        </p:spPr>
        <p:txBody>
          <a:bodyPr anchor="ctr"/>
          <a:p>
            <a:pPr algn="ctr"/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5127" name="组合 5126"/>
          <p:cNvGrpSpPr>
            <a:grpSpLocks noChangeAspect="1"/>
          </p:cNvGrpSpPr>
          <p:nvPr/>
        </p:nvGrpSpPr>
        <p:grpSpPr>
          <a:xfrm>
            <a:off x="-30162" y="6473825"/>
            <a:ext cx="12222162" cy="425450"/>
            <a:chOff x="0" y="0"/>
            <a:chExt cx="12224389" cy="424896"/>
          </a:xfrm>
        </p:grpSpPr>
        <p:pic>
          <p:nvPicPr>
            <p:cNvPr id="5128" name="Picture 2" descr="C:\Users\admin\Desktop\1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4904253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29" name="Picture 2" descr="C:\Users\admin\Desktop\1.png"/>
            <p:cNvPicPr>
              <a:picLocks noChangeAspect="1"/>
            </p:cNvPicPr>
            <p:nvPr/>
          </p:nvPicPr>
          <p:blipFill>
            <a:blip r:embed="rId1"/>
            <a:srcRect l="4614"/>
            <a:stretch>
              <a:fillRect/>
            </a:stretch>
          </p:blipFill>
          <p:spPr>
            <a:xfrm>
              <a:off x="4894628" y="9625"/>
              <a:ext cx="4677907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30" name="Picture 2" descr="C:\Users\admin\Desktop\1.png"/>
            <p:cNvPicPr>
              <a:picLocks noChangeAspect="1"/>
            </p:cNvPicPr>
            <p:nvPr/>
          </p:nvPicPr>
          <p:blipFill>
            <a:blip r:embed="rId1"/>
            <a:srcRect l="4613" r="41148"/>
            <a:stretch>
              <a:fillRect/>
            </a:stretch>
          </p:blipFill>
          <p:spPr>
            <a:xfrm>
              <a:off x="9564490" y="24518"/>
              <a:ext cx="2659899" cy="400378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775825" y="236855"/>
            <a:ext cx="2173605" cy="1219200"/>
          </a:xfrm>
          <a:prstGeom prst="rect">
            <a:avLst/>
          </a:prstGeom>
        </p:spPr>
      </p:pic>
      <p:pic>
        <p:nvPicPr>
          <p:cNvPr id="5125" name="Picture 3" descr="E:\PPT\PPT中国风元素\梅花PNG免抠图素材\3299168202027027296.png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-31750" y="-852487"/>
            <a:ext cx="4535488" cy="4533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936625" y="2526030"/>
            <a:ext cx="10507980" cy="2568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l">
              <a:lnSpc>
                <a:spcPct val="140000"/>
              </a:lnSpc>
            </a:pPr>
            <a:r>
              <a:rPr lang="zh-CN" sz="55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学习第五段。</a:t>
            </a:r>
            <a:endParaRPr lang="zh-CN" sz="6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ctr">
              <a:lnSpc>
                <a:spcPct val="140000"/>
              </a:lnSpc>
            </a:pPr>
            <a:r>
              <a:rPr lang="zh-CN" sz="6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开追悼会的意义是什么？</a:t>
            </a:r>
            <a:endParaRPr lang="zh-CN" sz="6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20135" y="990600"/>
            <a:ext cx="4952365" cy="17367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03530" y="5198745"/>
            <a:ext cx="11773535" cy="937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55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寄托哀思，使整个人民团结起来</a:t>
            </a:r>
            <a:endParaRPr lang="zh-CN" sz="55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1" name="TextBox 5"/>
          <p:cNvSpPr/>
          <p:nvPr/>
        </p:nvSpPr>
        <p:spPr>
          <a:xfrm>
            <a:off x="6797675" y="2367280"/>
            <a:ext cx="4852035" cy="212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6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水柱简体" panose="03000509000000000000" charset="-122"/>
                <a:ea typeface="方正水柱简体" panose="03000509000000000000" charset="-122"/>
                <a:sym typeface="方正粗倩简体" panose="03000509000000000000" pitchFamily="1" charset="-122"/>
              </a:rPr>
              <a:t>三</a:t>
            </a:r>
            <a:endParaRPr lang="zh-CN" altLang="en-US" sz="6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水柱简体" panose="03000509000000000000" charset="-122"/>
              <a:ea typeface="方正水柱简体" panose="03000509000000000000" charset="-122"/>
              <a:sym typeface="方正粗倩简体" panose="03000509000000000000" pitchFamily="1" charset="-122"/>
            </a:endParaRPr>
          </a:p>
          <a:p>
            <a:pPr algn="ctr"/>
            <a:r>
              <a:rPr lang="zh-CN" altLang="en-US" sz="6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水柱简体" panose="03000509000000000000" charset="-122"/>
                <a:ea typeface="方正水柱简体" panose="03000509000000000000" charset="-122"/>
                <a:sym typeface="方正粗倩简体" panose="03000509000000000000" pitchFamily="1" charset="-122"/>
              </a:rPr>
              <a:t>总结、扩展</a:t>
            </a:r>
            <a:endParaRPr lang="zh-CN" altLang="en-US" sz="6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水柱简体" panose="03000509000000000000" charset="-122"/>
              <a:ea typeface="方正水柱简体" panose="03000509000000000000" charset="-122"/>
              <a:sym typeface="方正粗倩简体" panose="03000509000000000000" pitchFamily="1" charset="-122"/>
            </a:endParaRPr>
          </a:p>
        </p:txBody>
      </p:sp>
      <p:pic>
        <p:nvPicPr>
          <p:cNvPr id="12292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63" y="1441450"/>
            <a:ext cx="6767512" cy="4679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4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03312" y="-457200"/>
            <a:ext cx="4246562" cy="3178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5" name="矩形 8"/>
          <p:cNvSpPr/>
          <p:nvPr/>
        </p:nvSpPr>
        <p:spPr>
          <a:xfrm>
            <a:off x="3287713" y="549275"/>
            <a:ext cx="139700" cy="471488"/>
          </a:xfrm>
          <a:prstGeom prst="rect">
            <a:avLst/>
          </a:prstGeom>
          <a:solidFill>
            <a:srgbClr val="595959"/>
          </a:solidFill>
          <a:ln w="25400">
            <a:noFill/>
          </a:ln>
        </p:spPr>
        <p:txBody>
          <a:bodyPr anchor="ctr"/>
          <a:p>
            <a:pPr algn="ctr"/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097645" y="211455"/>
            <a:ext cx="2722245" cy="1527175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6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2860" y="13970"/>
            <a:ext cx="12238038" cy="6884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2" descr="E:\PPT\PPT中国风元素\水墨具体图案\图片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8515" y="3149283"/>
            <a:ext cx="666750" cy="6143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6" name="TextBox 1"/>
          <p:cNvSpPr/>
          <p:nvPr/>
        </p:nvSpPr>
        <p:spPr>
          <a:xfrm>
            <a:off x="201295" y="3031490"/>
            <a:ext cx="11748135" cy="29686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70000"/>
              </a:lnSpc>
            </a:pPr>
            <a:r>
              <a:rPr lang="zh-CN" altLang="en-US" sz="55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方正粗倩简体" panose="03000509000000000000" pitchFamily="1" charset="-122"/>
              </a:rPr>
              <a:t>文章的中心是什么？</a:t>
            </a:r>
            <a:endParaRPr lang="zh-CN" altLang="en-US" sz="55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方正粗倩简体" panose="03000509000000000000" pitchFamily="1" charset="-122"/>
            </a:endParaRPr>
          </a:p>
          <a:p>
            <a:pPr algn="ctr">
              <a:lnSpc>
                <a:spcPct val="170000"/>
              </a:lnSpc>
            </a:pPr>
            <a:r>
              <a:rPr lang="zh-CN" altLang="en-US" sz="55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方正粗倩简体" panose="03000509000000000000" pitchFamily="1" charset="-122"/>
              </a:rPr>
              <a:t>这个中心是怎样一层一层表达出来的？</a:t>
            </a:r>
            <a:endParaRPr lang="zh-CN" altLang="en-US" sz="55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方正粗倩简体" panose="03000509000000000000" pitchFamily="1" charset="-122"/>
            </a:endParaRPr>
          </a:p>
        </p:txBody>
      </p:sp>
      <p:grpSp>
        <p:nvGrpSpPr>
          <p:cNvPr id="15369" name="组合 15368"/>
          <p:cNvGrpSpPr>
            <a:grpSpLocks noChangeAspect="1"/>
          </p:cNvGrpSpPr>
          <p:nvPr/>
        </p:nvGrpSpPr>
        <p:grpSpPr>
          <a:xfrm>
            <a:off x="-30162" y="6473825"/>
            <a:ext cx="12222162" cy="425450"/>
            <a:chOff x="0" y="0"/>
            <a:chExt cx="12224389" cy="424896"/>
          </a:xfrm>
        </p:grpSpPr>
        <p:pic>
          <p:nvPicPr>
            <p:cNvPr id="15370" name="Picture 2" descr="C:\Users\admin\Desktop\1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4904253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71" name="Picture 2" descr="C:\Users\admin\Desktop\1.png"/>
            <p:cNvPicPr>
              <a:picLocks noChangeAspect="1"/>
            </p:cNvPicPr>
            <p:nvPr/>
          </p:nvPicPr>
          <p:blipFill>
            <a:blip r:embed="rId3"/>
            <a:srcRect l="4614"/>
            <a:stretch>
              <a:fillRect/>
            </a:stretch>
          </p:blipFill>
          <p:spPr>
            <a:xfrm>
              <a:off x="4894628" y="9625"/>
              <a:ext cx="4677907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72" name="Picture 2" descr="C:\Users\admin\Desktop\1.png"/>
            <p:cNvPicPr>
              <a:picLocks noChangeAspect="1"/>
            </p:cNvPicPr>
            <p:nvPr/>
          </p:nvPicPr>
          <p:blipFill>
            <a:blip r:embed="rId3"/>
            <a:srcRect l="4613" r="41148"/>
            <a:stretch>
              <a:fillRect/>
            </a:stretch>
          </p:blipFill>
          <p:spPr>
            <a:xfrm>
              <a:off x="9564490" y="24518"/>
              <a:ext cx="2659899" cy="400378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775825" y="236855"/>
            <a:ext cx="2173605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99180" y="1294765"/>
            <a:ext cx="4952365" cy="1736725"/>
          </a:xfrm>
          <a:prstGeom prst="rect">
            <a:avLst/>
          </a:prstGeom>
        </p:spPr>
      </p:pic>
    </p:spTree>
  </p:cSld>
  <p:clrMapOvr>
    <a:masterClrMapping/>
  </p:clrMapOvr>
  <p:transition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388" name="组合 16387"/>
          <p:cNvGrpSpPr>
            <a:grpSpLocks noChangeAspect="1"/>
          </p:cNvGrpSpPr>
          <p:nvPr/>
        </p:nvGrpSpPr>
        <p:grpSpPr>
          <a:xfrm>
            <a:off x="-30162" y="6473825"/>
            <a:ext cx="12222162" cy="425450"/>
            <a:chOff x="0" y="0"/>
            <a:chExt cx="12224389" cy="424896"/>
          </a:xfrm>
        </p:grpSpPr>
        <p:pic>
          <p:nvPicPr>
            <p:cNvPr id="16389" name="Picture 2" descr="C:\Users\admin\Desktop\1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4904253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390" name="Picture 2" descr="C:\Users\admin\Desktop\1.png"/>
            <p:cNvPicPr>
              <a:picLocks noChangeAspect="1"/>
            </p:cNvPicPr>
            <p:nvPr/>
          </p:nvPicPr>
          <p:blipFill>
            <a:blip r:embed="rId1"/>
            <a:srcRect l="4614"/>
            <a:stretch>
              <a:fillRect/>
            </a:stretch>
          </p:blipFill>
          <p:spPr>
            <a:xfrm>
              <a:off x="4894628" y="9625"/>
              <a:ext cx="4677907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391" name="Picture 2" descr="C:\Users\admin\Desktop\1.png"/>
            <p:cNvPicPr>
              <a:picLocks noChangeAspect="1"/>
            </p:cNvPicPr>
            <p:nvPr/>
          </p:nvPicPr>
          <p:blipFill>
            <a:blip r:embed="rId1"/>
            <a:srcRect l="4613" r="41148"/>
            <a:stretch>
              <a:fillRect/>
            </a:stretch>
          </p:blipFill>
          <p:spPr>
            <a:xfrm>
              <a:off x="9564490" y="24518"/>
              <a:ext cx="2659899" cy="4003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0" name="文本框 99"/>
          <p:cNvSpPr txBox="1"/>
          <p:nvPr/>
        </p:nvSpPr>
        <p:spPr>
          <a:xfrm>
            <a:off x="325120" y="842645"/>
            <a:ext cx="1154176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40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文章的中心是为人民服务。</a:t>
            </a:r>
            <a:endParaRPr lang="zh-CN" sz="40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sz="40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全文围绕这个中心，依次讲了完全、彻底为人民服务是我们的宗旨；为人民利益而死比泰山还重；正确对待批评，为人民的利益坚持好的、改正错的；正确对待困难、对待同志，为人民的利益团结互助；悼念为人民而死的人，以团结全体人民等五方面的问题，思路十分清楚。这五个问题都是以为人民服务为标准，从不同侧面说明怎样才能做到完全彻底为人民服务。</a:t>
            </a:r>
            <a:endParaRPr lang="zh-CN" altLang="en-US" sz="40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775825" y="236855"/>
            <a:ext cx="2173605" cy="1219200"/>
          </a:xfrm>
          <a:prstGeom prst="rect">
            <a:avLst/>
          </a:prstGeom>
        </p:spPr>
      </p:pic>
      <p:sp>
        <p:nvSpPr>
          <p:cNvPr id="5123" name="矩形 6"/>
          <p:cNvSpPr/>
          <p:nvPr/>
        </p:nvSpPr>
        <p:spPr>
          <a:xfrm>
            <a:off x="129540" y="128270"/>
            <a:ext cx="8815705" cy="109220"/>
          </a:xfrm>
          <a:prstGeom prst="rect">
            <a:avLst/>
          </a:prstGeom>
          <a:solidFill>
            <a:srgbClr val="595959"/>
          </a:solidFill>
          <a:ln w="25400">
            <a:noFill/>
          </a:ln>
        </p:spPr>
        <p:txBody>
          <a:bodyPr anchor="ctr"/>
          <a:p>
            <a:pPr algn="ctr"/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4" name="TextBox 5"/>
          <p:cNvSpPr/>
          <p:nvPr/>
        </p:nvSpPr>
        <p:spPr>
          <a:xfrm>
            <a:off x="129223" y="128270"/>
            <a:ext cx="3455987" cy="6299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350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方正粗倩简体" panose="03000509000000000000" pitchFamily="1" charset="-122"/>
                <a:ea typeface="方正粗倩简体" panose="03000509000000000000" pitchFamily="1" charset="-122"/>
                <a:sym typeface="方正粗倩简体" panose="03000509000000000000" pitchFamily="1" charset="-122"/>
              </a:rPr>
              <a:t>讲授新课</a:t>
            </a:r>
            <a:endParaRPr lang="zh-CN" altLang="en-US" sz="350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方正粗倩简体" panose="03000509000000000000" pitchFamily="1" charset="-122"/>
              <a:ea typeface="方正粗倩简体" panose="03000509000000000000" pitchFamily="1" charset="-122"/>
              <a:sym typeface="方正粗倩简体" panose="03000509000000000000" pitchFamily="1" charset="-122"/>
            </a:endParaRPr>
          </a:p>
        </p:txBody>
      </p:sp>
    </p:spTree>
  </p:cSld>
  <p:clrMapOvr>
    <a:masterClrMapping/>
  </p:clrMapOvr>
  <p:transition>
    <p:wheel spokes="8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TextBox 3"/>
          <p:cNvSpPr/>
          <p:nvPr/>
        </p:nvSpPr>
        <p:spPr>
          <a:xfrm>
            <a:off x="4514850" y="2197100"/>
            <a:ext cx="3889375" cy="18621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11500" dirty="0">
                <a:solidFill>
                  <a:srgbClr val="C00000"/>
                </a:solidFill>
                <a:latin typeface="迷你简习字" pitchFamily="1" charset="-122"/>
                <a:ea typeface="迷你简习字" pitchFamily="1" charset="-122"/>
                <a:sym typeface="迷你简习字" pitchFamily="1" charset="-122"/>
              </a:rPr>
              <a:t>谢谢</a:t>
            </a:r>
            <a:endParaRPr lang="zh-CN" altLang="en-US" sz="11500" dirty="0">
              <a:solidFill>
                <a:srgbClr val="C00000"/>
              </a:solidFill>
              <a:latin typeface="迷你简习字" pitchFamily="1" charset="-122"/>
              <a:ea typeface="迷你简习字" pitchFamily="1" charset="-122"/>
              <a:sym typeface="迷你简习字" pitchFamily="1" charset="-122"/>
            </a:endParaRPr>
          </a:p>
        </p:txBody>
      </p:sp>
      <p:pic>
        <p:nvPicPr>
          <p:cNvPr id="18436" name="Picture 4" descr="C:\Users\admin\Desktop\5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587" y="2060575"/>
            <a:ext cx="9264650" cy="5791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403080" y="236855"/>
            <a:ext cx="2546350" cy="1428115"/>
          </a:xfrm>
          <a:prstGeom prst="rect">
            <a:avLst/>
          </a:prstGeom>
        </p:spPr>
      </p:pic>
      <p:pic>
        <p:nvPicPr>
          <p:cNvPr id="10" name="图片 9" descr="结尾页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977" t="2999" r="5350" b="4438"/>
          <a:stretch>
            <a:fillRect/>
          </a:stretch>
        </p:blipFill>
        <p:spPr>
          <a:xfrm>
            <a:off x="5925820" y="4576445"/>
            <a:ext cx="6023610" cy="210693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3" name="矩形 6"/>
          <p:cNvSpPr/>
          <p:nvPr/>
        </p:nvSpPr>
        <p:spPr>
          <a:xfrm>
            <a:off x="1887220" y="236855"/>
            <a:ext cx="5565140" cy="753745"/>
          </a:xfrm>
          <a:prstGeom prst="rect">
            <a:avLst/>
          </a:prstGeom>
          <a:solidFill>
            <a:srgbClr val="595959"/>
          </a:solidFill>
          <a:ln w="25400">
            <a:noFill/>
          </a:ln>
        </p:spPr>
        <p:txBody>
          <a:bodyPr anchor="ctr"/>
          <a:p>
            <a:pPr algn="ctr"/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4" name="TextBox 5"/>
          <p:cNvSpPr/>
          <p:nvPr/>
        </p:nvSpPr>
        <p:spPr>
          <a:xfrm>
            <a:off x="3158173" y="260350"/>
            <a:ext cx="34559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dirty="0">
                <a:solidFill>
                  <a:schemeClr val="bg1"/>
                </a:solidFill>
                <a:latin typeface="方正粗倩简体" panose="03000509000000000000" pitchFamily="1" charset="-122"/>
                <a:ea typeface="方正粗倩简体" panose="03000509000000000000" pitchFamily="1" charset="-122"/>
                <a:sym typeface="方正粗倩简体" panose="03000509000000000000" pitchFamily="1" charset="-122"/>
              </a:rPr>
              <a:t>听 写 词 语</a:t>
            </a:r>
            <a:endParaRPr lang="zh-CN" altLang="en-US" sz="4000" dirty="0">
              <a:solidFill>
                <a:schemeClr val="bg1"/>
              </a:solidFill>
              <a:latin typeface="方正粗倩简体" panose="03000509000000000000" pitchFamily="1" charset="-122"/>
              <a:ea typeface="方正粗倩简体" panose="03000509000000000000" pitchFamily="1" charset="-122"/>
              <a:sym typeface="方正粗倩简体" panose="03000509000000000000" pitchFamily="1" charset="-122"/>
            </a:endParaRPr>
          </a:p>
        </p:txBody>
      </p:sp>
      <p:sp>
        <p:nvSpPr>
          <p:cNvPr id="5126" name="矩形 9"/>
          <p:cNvSpPr/>
          <p:nvPr/>
        </p:nvSpPr>
        <p:spPr>
          <a:xfrm>
            <a:off x="1445260" y="236855"/>
            <a:ext cx="217805" cy="735330"/>
          </a:xfrm>
          <a:prstGeom prst="rect">
            <a:avLst/>
          </a:prstGeom>
          <a:solidFill>
            <a:srgbClr val="595959"/>
          </a:solidFill>
          <a:ln w="25400">
            <a:noFill/>
          </a:ln>
        </p:spPr>
        <p:txBody>
          <a:bodyPr anchor="ctr"/>
          <a:p>
            <a:pPr algn="ctr"/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5127" name="组合 5126"/>
          <p:cNvGrpSpPr>
            <a:grpSpLocks noChangeAspect="1"/>
          </p:cNvGrpSpPr>
          <p:nvPr/>
        </p:nvGrpSpPr>
        <p:grpSpPr>
          <a:xfrm>
            <a:off x="-30162" y="6473825"/>
            <a:ext cx="12222162" cy="425450"/>
            <a:chOff x="0" y="0"/>
            <a:chExt cx="12224389" cy="424896"/>
          </a:xfrm>
        </p:grpSpPr>
        <p:pic>
          <p:nvPicPr>
            <p:cNvPr id="5128" name="Picture 2" descr="C:\Users\admin\Desktop\1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4904253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29" name="Picture 2" descr="C:\Users\admin\Desktop\1.png"/>
            <p:cNvPicPr>
              <a:picLocks noChangeAspect="1"/>
            </p:cNvPicPr>
            <p:nvPr/>
          </p:nvPicPr>
          <p:blipFill>
            <a:blip r:embed="rId1"/>
            <a:srcRect l="4614"/>
            <a:stretch>
              <a:fillRect/>
            </a:stretch>
          </p:blipFill>
          <p:spPr>
            <a:xfrm>
              <a:off x="4894628" y="9625"/>
              <a:ext cx="4677907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30" name="Picture 2" descr="C:\Users\admin\Desktop\1.png"/>
            <p:cNvPicPr>
              <a:picLocks noChangeAspect="1"/>
            </p:cNvPicPr>
            <p:nvPr/>
          </p:nvPicPr>
          <p:blipFill>
            <a:blip r:embed="rId1"/>
            <a:srcRect l="4613" r="41148"/>
            <a:stretch>
              <a:fillRect/>
            </a:stretch>
          </p:blipFill>
          <p:spPr>
            <a:xfrm>
              <a:off x="9564490" y="24518"/>
              <a:ext cx="2659899" cy="400378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775825" y="236855"/>
            <a:ext cx="2173605" cy="1219200"/>
          </a:xfrm>
          <a:prstGeom prst="rect">
            <a:avLst/>
          </a:prstGeom>
        </p:spPr>
      </p:pic>
      <p:pic>
        <p:nvPicPr>
          <p:cNvPr id="5125" name="Picture 3" descr="E:\PPT\PPT中国风元素\梅花PNG免抠图素材\3299168202027027296.png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-31750" y="-852487"/>
            <a:ext cx="4535488" cy="4533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1137920" y="1285875"/>
            <a:ext cx="991616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>
              <a:lnSpc>
                <a:spcPct val="180000"/>
              </a:lnSpc>
            </a:pPr>
            <a:r>
              <a:rPr lang="zh-CN" altLang="en-US" sz="6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革</a:t>
            </a:r>
            <a:r>
              <a:rPr lang="zh-CN" altLang="en-US" sz="6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命  彻底  </a:t>
            </a:r>
            <a:r>
              <a:rPr lang="zh-CN" altLang="en-US" sz="6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迁</a:t>
            </a:r>
            <a:r>
              <a:rPr lang="zh-CN" altLang="en-US" sz="6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移  泰山</a:t>
            </a:r>
            <a:endParaRPr lang="zh-CN" altLang="en-US" sz="60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panose="02000000000000000000" charset="-122"/>
            </a:endParaRPr>
          </a:p>
          <a:p>
            <a:pPr indent="0" algn="ctr">
              <a:lnSpc>
                <a:spcPct val="180000"/>
              </a:lnSpc>
            </a:pPr>
            <a:r>
              <a:rPr lang="zh-CN" altLang="en-US" sz="6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逼迫</a:t>
            </a:r>
            <a:r>
              <a:rPr lang="zh-CN" altLang="en-US" sz="6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  批准  鼎力  目</a:t>
            </a:r>
            <a:r>
              <a:rPr lang="zh-CN" altLang="en-US" sz="6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标</a:t>
            </a:r>
            <a:r>
              <a:rPr lang="zh-CN" altLang="en-US" sz="6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 </a:t>
            </a:r>
            <a:endParaRPr lang="zh-CN" altLang="en-US" sz="60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panose="02000000000000000000" charset="-122"/>
            </a:endParaRPr>
          </a:p>
          <a:p>
            <a:pPr indent="0" algn="ctr">
              <a:lnSpc>
                <a:spcPct val="180000"/>
              </a:lnSpc>
            </a:pPr>
            <a:r>
              <a:rPr lang="zh-CN" altLang="en-US" sz="6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  <a:sym typeface="+mn-ea"/>
              </a:rPr>
              <a:t>牺</a:t>
            </a:r>
            <a:r>
              <a:rPr lang="zh-CN" altLang="en-US" sz="6000" b="1">
                <a:ln/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  <a:sym typeface="+mn-ea"/>
              </a:rPr>
              <a:t>牲</a:t>
            </a:r>
            <a:r>
              <a:rPr lang="zh-CN" altLang="en-US" sz="6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  <a:sym typeface="+mn-ea"/>
              </a:rPr>
              <a:t>  炊</a:t>
            </a:r>
            <a:r>
              <a:rPr lang="zh-CN" altLang="en-US" sz="6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  <a:sym typeface="+mn-ea"/>
              </a:rPr>
              <a:t>事员  死得其所   </a:t>
            </a:r>
            <a:endParaRPr lang="zh-CN" altLang="en-US" sz="60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panose="02000000000000000000" charset="-122"/>
            </a:endParaRPr>
          </a:p>
        </p:txBody>
      </p:sp>
    </p:spTree>
  </p:cSld>
  <p:clrMapOvr>
    <a:masterClrMapping/>
  </p:clrMapOvr>
  <p:transition>
    <p:wheel spokes="8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3" name="矩形 6"/>
          <p:cNvSpPr/>
          <p:nvPr/>
        </p:nvSpPr>
        <p:spPr>
          <a:xfrm>
            <a:off x="1887220" y="236855"/>
            <a:ext cx="5565140" cy="753745"/>
          </a:xfrm>
          <a:prstGeom prst="rect">
            <a:avLst/>
          </a:prstGeom>
          <a:solidFill>
            <a:srgbClr val="595959"/>
          </a:solidFill>
          <a:ln w="25400">
            <a:noFill/>
          </a:ln>
        </p:spPr>
        <p:txBody>
          <a:bodyPr anchor="ctr"/>
          <a:p>
            <a:pPr algn="ctr"/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4" name="TextBox 5"/>
          <p:cNvSpPr/>
          <p:nvPr/>
        </p:nvSpPr>
        <p:spPr>
          <a:xfrm>
            <a:off x="3158173" y="260350"/>
            <a:ext cx="34559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dirty="0">
                <a:solidFill>
                  <a:schemeClr val="bg1"/>
                </a:solidFill>
                <a:latin typeface="方正粗倩简体" panose="03000509000000000000" pitchFamily="1" charset="-122"/>
                <a:ea typeface="方正粗倩简体" panose="03000509000000000000" pitchFamily="1" charset="-122"/>
                <a:sym typeface="方正粗倩简体" panose="03000509000000000000" pitchFamily="1" charset="-122"/>
              </a:rPr>
              <a:t>复 习 巩 固</a:t>
            </a:r>
            <a:endParaRPr lang="zh-CN" altLang="en-US" sz="4000" dirty="0">
              <a:solidFill>
                <a:schemeClr val="bg1"/>
              </a:solidFill>
              <a:latin typeface="方正粗倩简体" panose="03000509000000000000" pitchFamily="1" charset="-122"/>
              <a:ea typeface="方正粗倩简体" panose="03000509000000000000" pitchFamily="1" charset="-122"/>
              <a:sym typeface="方正粗倩简体" panose="03000509000000000000" pitchFamily="1" charset="-122"/>
            </a:endParaRPr>
          </a:p>
        </p:txBody>
      </p:sp>
      <p:sp>
        <p:nvSpPr>
          <p:cNvPr id="5126" name="矩形 9"/>
          <p:cNvSpPr/>
          <p:nvPr/>
        </p:nvSpPr>
        <p:spPr>
          <a:xfrm>
            <a:off x="1445260" y="236855"/>
            <a:ext cx="217805" cy="735330"/>
          </a:xfrm>
          <a:prstGeom prst="rect">
            <a:avLst/>
          </a:prstGeom>
          <a:solidFill>
            <a:srgbClr val="595959"/>
          </a:solidFill>
          <a:ln w="25400">
            <a:noFill/>
          </a:ln>
        </p:spPr>
        <p:txBody>
          <a:bodyPr anchor="ctr"/>
          <a:p>
            <a:pPr algn="ctr"/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5127" name="组合 5126"/>
          <p:cNvGrpSpPr>
            <a:grpSpLocks noChangeAspect="1"/>
          </p:cNvGrpSpPr>
          <p:nvPr/>
        </p:nvGrpSpPr>
        <p:grpSpPr>
          <a:xfrm>
            <a:off x="-30162" y="6473825"/>
            <a:ext cx="12222162" cy="425450"/>
            <a:chOff x="0" y="0"/>
            <a:chExt cx="12224389" cy="424896"/>
          </a:xfrm>
        </p:grpSpPr>
        <p:pic>
          <p:nvPicPr>
            <p:cNvPr id="5128" name="Picture 2" descr="C:\Users\admin\Desktop\1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4904253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29" name="Picture 2" descr="C:\Users\admin\Desktop\1.png"/>
            <p:cNvPicPr>
              <a:picLocks noChangeAspect="1"/>
            </p:cNvPicPr>
            <p:nvPr/>
          </p:nvPicPr>
          <p:blipFill>
            <a:blip r:embed="rId1"/>
            <a:srcRect l="4614"/>
            <a:stretch>
              <a:fillRect/>
            </a:stretch>
          </p:blipFill>
          <p:spPr>
            <a:xfrm>
              <a:off x="4894628" y="9625"/>
              <a:ext cx="4677907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30" name="Picture 2" descr="C:\Users\admin\Desktop\1.png"/>
            <p:cNvPicPr>
              <a:picLocks noChangeAspect="1"/>
            </p:cNvPicPr>
            <p:nvPr/>
          </p:nvPicPr>
          <p:blipFill>
            <a:blip r:embed="rId1"/>
            <a:srcRect l="4613" r="41148"/>
            <a:stretch>
              <a:fillRect/>
            </a:stretch>
          </p:blipFill>
          <p:spPr>
            <a:xfrm>
              <a:off x="9564490" y="24518"/>
              <a:ext cx="2659899" cy="400378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775825" y="236855"/>
            <a:ext cx="2173605" cy="1219200"/>
          </a:xfrm>
          <a:prstGeom prst="rect">
            <a:avLst/>
          </a:prstGeom>
        </p:spPr>
      </p:pic>
      <p:pic>
        <p:nvPicPr>
          <p:cNvPr id="5125" name="Picture 3" descr="E:\PPT\PPT中国风元素\梅花PNG免抠图素材\3299168202027027296.png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-31750" y="-852487"/>
            <a:ext cx="4535488" cy="4533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489585" y="3208655"/>
            <a:ext cx="11213465" cy="15125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indent="0" algn="ctr">
              <a:lnSpc>
                <a:spcPct val="140000"/>
              </a:lnSpc>
            </a:pPr>
            <a:r>
              <a:rPr lang="zh-CN" sz="6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说说什么是为人民服务</a:t>
            </a:r>
            <a:r>
              <a:rPr lang="en-US" altLang="zh-CN" sz="6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endParaRPr lang="en-US" altLang="zh-CN" sz="66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20135" y="1238885"/>
            <a:ext cx="4952365" cy="1736725"/>
          </a:xfrm>
          <a:prstGeom prst="rect">
            <a:avLst/>
          </a:prstGeom>
        </p:spPr>
      </p:pic>
      <p:sp>
        <p:nvSpPr>
          <p:cNvPr id="7187" name="矩形 17"/>
          <p:cNvSpPr/>
          <p:nvPr/>
        </p:nvSpPr>
        <p:spPr>
          <a:xfrm>
            <a:off x="824865" y="3082925"/>
            <a:ext cx="10543540" cy="2016125"/>
          </a:xfrm>
          <a:prstGeom prst="rect">
            <a:avLst/>
          </a:prstGeom>
          <a:noFill/>
          <a:ln w="25400" cap="flat" cmpd="sng">
            <a:solidFill>
              <a:srgbClr val="BFBFB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p>
            <a:pPr algn="ctr"/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3" name="矩形 6"/>
          <p:cNvSpPr/>
          <p:nvPr/>
        </p:nvSpPr>
        <p:spPr>
          <a:xfrm>
            <a:off x="1887220" y="236855"/>
            <a:ext cx="5565140" cy="753745"/>
          </a:xfrm>
          <a:prstGeom prst="rect">
            <a:avLst/>
          </a:prstGeom>
          <a:solidFill>
            <a:srgbClr val="595959"/>
          </a:solidFill>
          <a:ln w="25400">
            <a:noFill/>
          </a:ln>
        </p:spPr>
        <p:txBody>
          <a:bodyPr anchor="ctr"/>
          <a:p>
            <a:pPr algn="ctr"/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4" name="TextBox 5"/>
          <p:cNvSpPr/>
          <p:nvPr/>
        </p:nvSpPr>
        <p:spPr>
          <a:xfrm>
            <a:off x="3158173" y="260350"/>
            <a:ext cx="34559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dirty="0">
                <a:solidFill>
                  <a:schemeClr val="bg1"/>
                </a:solidFill>
                <a:latin typeface="方正粗倩简体" panose="03000509000000000000" pitchFamily="1" charset="-122"/>
                <a:ea typeface="方正粗倩简体" panose="03000509000000000000" pitchFamily="1" charset="-122"/>
                <a:sym typeface="方正粗倩简体" panose="03000509000000000000" pitchFamily="1" charset="-122"/>
              </a:rPr>
              <a:t>复 习 巩 固</a:t>
            </a:r>
            <a:endParaRPr lang="zh-CN" altLang="en-US" sz="4000" dirty="0">
              <a:solidFill>
                <a:schemeClr val="bg1"/>
              </a:solidFill>
              <a:latin typeface="方正粗倩简体" panose="03000509000000000000" pitchFamily="1" charset="-122"/>
              <a:ea typeface="方正粗倩简体" panose="03000509000000000000" pitchFamily="1" charset="-122"/>
              <a:sym typeface="方正粗倩简体" panose="03000509000000000000" pitchFamily="1" charset="-122"/>
            </a:endParaRPr>
          </a:p>
        </p:txBody>
      </p:sp>
      <p:sp>
        <p:nvSpPr>
          <p:cNvPr id="5126" name="矩形 9"/>
          <p:cNvSpPr/>
          <p:nvPr/>
        </p:nvSpPr>
        <p:spPr>
          <a:xfrm>
            <a:off x="1445260" y="236855"/>
            <a:ext cx="217805" cy="735330"/>
          </a:xfrm>
          <a:prstGeom prst="rect">
            <a:avLst/>
          </a:prstGeom>
          <a:solidFill>
            <a:srgbClr val="595959"/>
          </a:solidFill>
          <a:ln w="25400">
            <a:noFill/>
          </a:ln>
        </p:spPr>
        <p:txBody>
          <a:bodyPr anchor="ctr"/>
          <a:p>
            <a:pPr algn="ctr"/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5127" name="组合 5126"/>
          <p:cNvGrpSpPr>
            <a:grpSpLocks noChangeAspect="1"/>
          </p:cNvGrpSpPr>
          <p:nvPr/>
        </p:nvGrpSpPr>
        <p:grpSpPr>
          <a:xfrm>
            <a:off x="-30162" y="6473825"/>
            <a:ext cx="12222162" cy="425450"/>
            <a:chOff x="0" y="0"/>
            <a:chExt cx="12224389" cy="424896"/>
          </a:xfrm>
        </p:grpSpPr>
        <p:pic>
          <p:nvPicPr>
            <p:cNvPr id="5128" name="Picture 2" descr="C:\Users\admin\Desktop\1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4904253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29" name="Picture 2" descr="C:\Users\admin\Desktop\1.png"/>
            <p:cNvPicPr>
              <a:picLocks noChangeAspect="1"/>
            </p:cNvPicPr>
            <p:nvPr/>
          </p:nvPicPr>
          <p:blipFill>
            <a:blip r:embed="rId1"/>
            <a:srcRect l="4614"/>
            <a:stretch>
              <a:fillRect/>
            </a:stretch>
          </p:blipFill>
          <p:spPr>
            <a:xfrm>
              <a:off x="4894628" y="9625"/>
              <a:ext cx="4677907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30" name="Picture 2" descr="C:\Users\admin\Desktop\1.png"/>
            <p:cNvPicPr>
              <a:picLocks noChangeAspect="1"/>
            </p:cNvPicPr>
            <p:nvPr/>
          </p:nvPicPr>
          <p:blipFill>
            <a:blip r:embed="rId1"/>
            <a:srcRect l="4613" r="41148"/>
            <a:stretch>
              <a:fillRect/>
            </a:stretch>
          </p:blipFill>
          <p:spPr>
            <a:xfrm>
              <a:off x="9564490" y="24518"/>
              <a:ext cx="2659899" cy="400378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775825" y="236855"/>
            <a:ext cx="2173605" cy="1219200"/>
          </a:xfrm>
          <a:prstGeom prst="rect">
            <a:avLst/>
          </a:prstGeom>
        </p:spPr>
      </p:pic>
      <p:pic>
        <p:nvPicPr>
          <p:cNvPr id="5125" name="Picture 3" descr="E:\PPT\PPT中国风元素\梅花PNG免抠图素材\3299168202027027296.png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-31750" y="-852487"/>
            <a:ext cx="4535488" cy="45339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184" name="组合 7183"/>
          <p:cNvGrpSpPr>
            <a:grpSpLocks noChangeAspect="1"/>
          </p:cNvGrpSpPr>
          <p:nvPr/>
        </p:nvGrpSpPr>
        <p:grpSpPr>
          <a:xfrm>
            <a:off x="1426210" y="2066925"/>
            <a:ext cx="9339580" cy="3329940"/>
            <a:chOff x="0" y="0"/>
            <a:chExt cx="1712912" cy="1712913"/>
          </a:xfrm>
        </p:grpSpPr>
        <p:pic>
          <p:nvPicPr>
            <p:cNvPr id="7185" name="Picture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1712912" cy="171291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86" name="Picture 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4144" y="134145"/>
              <a:ext cx="1444625" cy="144462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7201" name="TextBox 48"/>
          <p:cNvSpPr/>
          <p:nvPr/>
        </p:nvSpPr>
        <p:spPr>
          <a:xfrm>
            <a:off x="2359660" y="2670175"/>
            <a:ext cx="7473315" cy="2122805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indent="0">
              <a:lnSpc>
                <a:spcPct val="120000"/>
              </a:lnSpc>
            </a:pPr>
            <a:r>
              <a:rPr lang="en-US" altLang="zh-CN" sz="55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水柱简体" panose="03000509000000000000" charset="-122"/>
                <a:ea typeface="方正水柱简体" panose="03000509000000000000" charset="-122"/>
                <a:cs typeface="楷体" panose="02010609060101010101" charset="-122"/>
                <a:sym typeface="+mn-ea"/>
              </a:rPr>
              <a:t>    </a:t>
            </a:r>
            <a:r>
              <a:rPr lang="zh-CN" sz="55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水柱简体" panose="03000509000000000000" charset="-122"/>
                <a:ea typeface="方正水柱简体" panose="03000509000000000000" charset="-122"/>
                <a:cs typeface="楷体" panose="02010609060101010101" charset="-122"/>
                <a:sym typeface="+mn-ea"/>
              </a:rPr>
              <a:t>为人民服务即为了广大的人民群众而工作。</a:t>
            </a:r>
            <a:endParaRPr lang="zh-CN" altLang="en-US" sz="55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方正水柱简体" panose="03000509000000000000" charset="-122"/>
              <a:ea typeface="方正水柱简体" panose="03000509000000000000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1" name="TextBox 5"/>
          <p:cNvSpPr/>
          <p:nvPr/>
        </p:nvSpPr>
        <p:spPr>
          <a:xfrm>
            <a:off x="6797675" y="2367280"/>
            <a:ext cx="4852035" cy="3138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6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水柱简体" panose="03000509000000000000" charset="-122"/>
                <a:ea typeface="方正水柱简体" panose="03000509000000000000" charset="-122"/>
                <a:sym typeface="方正粗倩简体" panose="03000509000000000000" pitchFamily="1" charset="-122"/>
              </a:rPr>
              <a:t>二</a:t>
            </a:r>
            <a:endParaRPr lang="zh-CN" altLang="en-US" sz="6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水柱简体" panose="03000509000000000000" charset="-122"/>
              <a:ea typeface="方正水柱简体" panose="03000509000000000000" charset="-122"/>
              <a:sym typeface="方正粗倩简体" panose="03000509000000000000" pitchFamily="1" charset="-122"/>
            </a:endParaRPr>
          </a:p>
          <a:p>
            <a:pPr algn="ctr"/>
            <a:r>
              <a:rPr lang="zh-CN" altLang="en-US" sz="6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水柱简体" panose="03000509000000000000" charset="-122"/>
                <a:ea typeface="方正水柱简体" panose="03000509000000000000" charset="-122"/>
                <a:sym typeface="方正粗倩简体" panose="03000509000000000000" pitchFamily="1" charset="-122"/>
              </a:rPr>
              <a:t>教师点拨</a:t>
            </a:r>
            <a:endParaRPr lang="zh-CN" altLang="en-US" sz="6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水柱简体" panose="03000509000000000000" charset="-122"/>
              <a:ea typeface="方正水柱简体" panose="03000509000000000000" charset="-122"/>
              <a:sym typeface="方正粗倩简体" panose="03000509000000000000" pitchFamily="1" charset="-122"/>
            </a:endParaRPr>
          </a:p>
          <a:p>
            <a:pPr algn="ctr"/>
            <a:r>
              <a:rPr lang="zh-CN" altLang="en-US" sz="6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水柱简体" panose="03000509000000000000" charset="-122"/>
                <a:ea typeface="方正水柱简体" panose="03000509000000000000" charset="-122"/>
                <a:sym typeface="方正粗倩简体" panose="03000509000000000000" pitchFamily="1" charset="-122"/>
              </a:rPr>
              <a:t>突破重难点</a:t>
            </a:r>
            <a:endParaRPr lang="zh-CN" altLang="en-US" sz="6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水柱简体" panose="03000509000000000000" charset="-122"/>
              <a:ea typeface="方正水柱简体" panose="03000509000000000000" charset="-122"/>
              <a:sym typeface="方正粗倩简体" panose="03000509000000000000" pitchFamily="1" charset="-122"/>
            </a:endParaRPr>
          </a:p>
        </p:txBody>
      </p:sp>
      <p:pic>
        <p:nvPicPr>
          <p:cNvPr id="12292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63" y="1441450"/>
            <a:ext cx="6767512" cy="4679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4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03312" y="-457200"/>
            <a:ext cx="4246562" cy="3178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5" name="矩形 8"/>
          <p:cNvSpPr/>
          <p:nvPr/>
        </p:nvSpPr>
        <p:spPr>
          <a:xfrm>
            <a:off x="3287713" y="549275"/>
            <a:ext cx="139700" cy="471488"/>
          </a:xfrm>
          <a:prstGeom prst="rect">
            <a:avLst/>
          </a:prstGeom>
          <a:solidFill>
            <a:srgbClr val="595959"/>
          </a:solidFill>
          <a:ln w="25400">
            <a:noFill/>
          </a:ln>
        </p:spPr>
        <p:txBody>
          <a:bodyPr anchor="ctr"/>
          <a:p>
            <a:pPr algn="ctr"/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097645" y="211455"/>
            <a:ext cx="2722245" cy="1527175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3" name="矩形 6"/>
          <p:cNvSpPr/>
          <p:nvPr/>
        </p:nvSpPr>
        <p:spPr>
          <a:xfrm>
            <a:off x="1887220" y="236855"/>
            <a:ext cx="5565140" cy="753745"/>
          </a:xfrm>
          <a:prstGeom prst="rect">
            <a:avLst/>
          </a:prstGeom>
          <a:solidFill>
            <a:srgbClr val="595959"/>
          </a:solidFill>
          <a:ln w="25400">
            <a:noFill/>
          </a:ln>
        </p:spPr>
        <p:txBody>
          <a:bodyPr anchor="ctr"/>
          <a:p>
            <a:pPr algn="ctr"/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4" name="TextBox 5"/>
          <p:cNvSpPr/>
          <p:nvPr/>
        </p:nvSpPr>
        <p:spPr>
          <a:xfrm>
            <a:off x="3158173" y="260350"/>
            <a:ext cx="34559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dirty="0">
                <a:solidFill>
                  <a:schemeClr val="bg1"/>
                </a:solidFill>
                <a:latin typeface="方正粗倩简体" panose="03000509000000000000" pitchFamily="1" charset="-122"/>
                <a:ea typeface="方正粗倩简体" panose="03000509000000000000" pitchFamily="1" charset="-122"/>
                <a:sym typeface="方正粗倩简体" panose="03000509000000000000" pitchFamily="1" charset="-122"/>
              </a:rPr>
              <a:t>讲授新课</a:t>
            </a:r>
            <a:endParaRPr lang="zh-CN" altLang="en-US" sz="4000" dirty="0">
              <a:solidFill>
                <a:schemeClr val="bg1"/>
              </a:solidFill>
              <a:latin typeface="方正粗倩简体" panose="03000509000000000000" pitchFamily="1" charset="-122"/>
              <a:ea typeface="方正粗倩简体" panose="03000509000000000000" pitchFamily="1" charset="-122"/>
              <a:sym typeface="方正粗倩简体" panose="03000509000000000000" pitchFamily="1" charset="-122"/>
            </a:endParaRPr>
          </a:p>
        </p:txBody>
      </p:sp>
      <p:sp>
        <p:nvSpPr>
          <p:cNvPr id="5126" name="矩形 9"/>
          <p:cNvSpPr/>
          <p:nvPr/>
        </p:nvSpPr>
        <p:spPr>
          <a:xfrm>
            <a:off x="1445260" y="236855"/>
            <a:ext cx="217805" cy="735330"/>
          </a:xfrm>
          <a:prstGeom prst="rect">
            <a:avLst/>
          </a:prstGeom>
          <a:solidFill>
            <a:srgbClr val="595959"/>
          </a:solidFill>
          <a:ln w="25400">
            <a:noFill/>
          </a:ln>
        </p:spPr>
        <p:txBody>
          <a:bodyPr anchor="ctr"/>
          <a:p>
            <a:pPr algn="ctr"/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5127" name="组合 5126"/>
          <p:cNvGrpSpPr>
            <a:grpSpLocks noChangeAspect="1"/>
          </p:cNvGrpSpPr>
          <p:nvPr/>
        </p:nvGrpSpPr>
        <p:grpSpPr>
          <a:xfrm>
            <a:off x="-30162" y="6473825"/>
            <a:ext cx="12222162" cy="425450"/>
            <a:chOff x="0" y="0"/>
            <a:chExt cx="12224389" cy="424896"/>
          </a:xfrm>
        </p:grpSpPr>
        <p:pic>
          <p:nvPicPr>
            <p:cNvPr id="5128" name="Picture 2" descr="C:\Users\admin\Desktop\1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4904253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29" name="Picture 2" descr="C:\Users\admin\Desktop\1.png"/>
            <p:cNvPicPr>
              <a:picLocks noChangeAspect="1"/>
            </p:cNvPicPr>
            <p:nvPr/>
          </p:nvPicPr>
          <p:blipFill>
            <a:blip r:embed="rId1"/>
            <a:srcRect l="4614"/>
            <a:stretch>
              <a:fillRect/>
            </a:stretch>
          </p:blipFill>
          <p:spPr>
            <a:xfrm>
              <a:off x="4894628" y="9625"/>
              <a:ext cx="4677907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30" name="Picture 2" descr="C:\Users\admin\Desktop\1.png"/>
            <p:cNvPicPr>
              <a:picLocks noChangeAspect="1"/>
            </p:cNvPicPr>
            <p:nvPr/>
          </p:nvPicPr>
          <p:blipFill>
            <a:blip r:embed="rId1"/>
            <a:srcRect l="4613" r="41148"/>
            <a:stretch>
              <a:fillRect/>
            </a:stretch>
          </p:blipFill>
          <p:spPr>
            <a:xfrm>
              <a:off x="9564490" y="24518"/>
              <a:ext cx="2659899" cy="400378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775825" y="236855"/>
            <a:ext cx="2173605" cy="1219200"/>
          </a:xfrm>
          <a:prstGeom prst="rect">
            <a:avLst/>
          </a:prstGeom>
        </p:spPr>
      </p:pic>
      <p:pic>
        <p:nvPicPr>
          <p:cNvPr id="5125" name="Picture 3" descr="E:\PPT\PPT中国风元素\梅花PNG免抠图素材\3299168202027027296.png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-31750" y="-852487"/>
            <a:ext cx="4535488" cy="4533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936625" y="2526030"/>
            <a:ext cx="10507980" cy="29229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l">
              <a:lnSpc>
                <a:spcPct val="160000"/>
              </a:lnSpc>
            </a:pPr>
            <a:r>
              <a:rPr lang="zh-CN" sz="55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学习第三段。</a:t>
            </a:r>
            <a:endParaRPr lang="zh-CN" sz="6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ctr">
              <a:lnSpc>
                <a:spcPct val="160000"/>
              </a:lnSpc>
            </a:pPr>
            <a:r>
              <a:rPr lang="zh-CN" sz="6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这段是围绕哪句话论述的？</a:t>
            </a:r>
            <a:endParaRPr lang="zh-CN" sz="6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20135" y="990600"/>
            <a:ext cx="4952365" cy="1736725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3" name="矩形 6"/>
          <p:cNvSpPr/>
          <p:nvPr/>
        </p:nvSpPr>
        <p:spPr>
          <a:xfrm>
            <a:off x="1887220" y="236855"/>
            <a:ext cx="5565140" cy="753745"/>
          </a:xfrm>
          <a:prstGeom prst="rect">
            <a:avLst/>
          </a:prstGeom>
          <a:solidFill>
            <a:srgbClr val="595959"/>
          </a:solidFill>
          <a:ln w="25400">
            <a:noFill/>
          </a:ln>
        </p:spPr>
        <p:txBody>
          <a:bodyPr anchor="ctr"/>
          <a:p>
            <a:pPr algn="ctr"/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4" name="TextBox 5"/>
          <p:cNvSpPr/>
          <p:nvPr/>
        </p:nvSpPr>
        <p:spPr>
          <a:xfrm>
            <a:off x="3158173" y="260350"/>
            <a:ext cx="34559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dirty="0">
                <a:solidFill>
                  <a:schemeClr val="bg1"/>
                </a:solidFill>
                <a:latin typeface="方正粗倩简体" panose="03000509000000000000" pitchFamily="1" charset="-122"/>
                <a:ea typeface="方正粗倩简体" panose="03000509000000000000" pitchFamily="1" charset="-122"/>
                <a:sym typeface="方正粗倩简体" panose="03000509000000000000" pitchFamily="1" charset="-122"/>
              </a:rPr>
              <a:t>讲授新课</a:t>
            </a:r>
            <a:endParaRPr lang="zh-CN" altLang="en-US" sz="4000" dirty="0">
              <a:solidFill>
                <a:schemeClr val="bg1"/>
              </a:solidFill>
              <a:latin typeface="方正粗倩简体" panose="03000509000000000000" pitchFamily="1" charset="-122"/>
              <a:ea typeface="方正粗倩简体" panose="03000509000000000000" pitchFamily="1" charset="-122"/>
              <a:sym typeface="方正粗倩简体" panose="03000509000000000000" pitchFamily="1" charset="-122"/>
            </a:endParaRPr>
          </a:p>
        </p:txBody>
      </p:sp>
      <p:sp>
        <p:nvSpPr>
          <p:cNvPr id="5126" name="矩形 9"/>
          <p:cNvSpPr/>
          <p:nvPr/>
        </p:nvSpPr>
        <p:spPr>
          <a:xfrm>
            <a:off x="1445260" y="236855"/>
            <a:ext cx="217805" cy="735330"/>
          </a:xfrm>
          <a:prstGeom prst="rect">
            <a:avLst/>
          </a:prstGeom>
          <a:solidFill>
            <a:srgbClr val="595959"/>
          </a:solidFill>
          <a:ln w="25400">
            <a:noFill/>
          </a:ln>
        </p:spPr>
        <p:txBody>
          <a:bodyPr anchor="ctr"/>
          <a:p>
            <a:pPr algn="ctr"/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5127" name="组合 5126"/>
          <p:cNvGrpSpPr>
            <a:grpSpLocks noChangeAspect="1"/>
          </p:cNvGrpSpPr>
          <p:nvPr/>
        </p:nvGrpSpPr>
        <p:grpSpPr>
          <a:xfrm>
            <a:off x="-30162" y="6473825"/>
            <a:ext cx="12222162" cy="425450"/>
            <a:chOff x="0" y="0"/>
            <a:chExt cx="12224389" cy="424896"/>
          </a:xfrm>
        </p:grpSpPr>
        <p:pic>
          <p:nvPicPr>
            <p:cNvPr id="5128" name="Picture 2" descr="C:\Users\admin\Desktop\1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4904253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29" name="Picture 2" descr="C:\Users\admin\Desktop\1.png"/>
            <p:cNvPicPr>
              <a:picLocks noChangeAspect="1"/>
            </p:cNvPicPr>
            <p:nvPr/>
          </p:nvPicPr>
          <p:blipFill>
            <a:blip r:embed="rId1"/>
            <a:srcRect l="4614"/>
            <a:stretch>
              <a:fillRect/>
            </a:stretch>
          </p:blipFill>
          <p:spPr>
            <a:xfrm>
              <a:off x="4894628" y="9625"/>
              <a:ext cx="4677907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30" name="Picture 2" descr="C:\Users\admin\Desktop\1.png"/>
            <p:cNvPicPr>
              <a:picLocks noChangeAspect="1"/>
            </p:cNvPicPr>
            <p:nvPr/>
          </p:nvPicPr>
          <p:blipFill>
            <a:blip r:embed="rId1"/>
            <a:srcRect l="4613" r="41148"/>
            <a:stretch>
              <a:fillRect/>
            </a:stretch>
          </p:blipFill>
          <p:spPr>
            <a:xfrm>
              <a:off x="9564490" y="24518"/>
              <a:ext cx="2659899" cy="400378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775825" y="236855"/>
            <a:ext cx="2173605" cy="1219200"/>
          </a:xfrm>
          <a:prstGeom prst="rect">
            <a:avLst/>
          </a:prstGeom>
        </p:spPr>
      </p:pic>
      <p:pic>
        <p:nvPicPr>
          <p:cNvPr id="5125" name="Picture 3" descr="E:\PPT\PPT中国风元素\梅花PNG免抠图素材\3299168202027027296.png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-31750" y="-852487"/>
            <a:ext cx="4535488" cy="4533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6" name="AutoShape 33"/>
          <p:cNvSpPr/>
          <p:nvPr/>
        </p:nvSpPr>
        <p:spPr>
          <a:xfrm rot="5400000">
            <a:off x="3872230" y="-1494790"/>
            <a:ext cx="4446905" cy="10765790"/>
          </a:xfrm>
          <a:prstGeom prst="roundRect">
            <a:avLst>
              <a:gd name="adj" fmla="val 13292"/>
            </a:avLst>
          </a:prstGeom>
          <a:noFill/>
          <a:ln w="57150" cap="flat" cmpd="dbl">
            <a:solidFill>
              <a:srgbClr val="C00000">
                <a:alpha val="73999"/>
              </a:srgbClr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/>
          <a:p>
            <a:endParaRPr>
              <a:solidFill>
                <a:srgbClr val="B7000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89965" y="1811020"/>
            <a:ext cx="10212070" cy="4154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10000"/>
              </a:lnSpc>
            </a:pPr>
            <a:r>
              <a:rPr lang="en-US" altLang="zh-CN" sz="60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 </a:t>
            </a:r>
            <a:r>
              <a:rPr lang="zh-CN" sz="60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是要我们为人民的利益坚持好的，为人民的利益改正错的，我们这个队伍就一定会兴旺起来。</a:t>
            </a:r>
            <a:endParaRPr lang="zh-CN" altLang="en-US" sz="60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</p:spTree>
  </p:cSld>
  <p:clrMapOvr>
    <a:masterClrMapping/>
  </p:clrMapOvr>
  <p:transition>
    <p:newsfla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3" name="矩形 6"/>
          <p:cNvSpPr/>
          <p:nvPr/>
        </p:nvSpPr>
        <p:spPr>
          <a:xfrm>
            <a:off x="1887220" y="236855"/>
            <a:ext cx="5565140" cy="753745"/>
          </a:xfrm>
          <a:prstGeom prst="rect">
            <a:avLst/>
          </a:prstGeom>
          <a:solidFill>
            <a:srgbClr val="595959"/>
          </a:solidFill>
          <a:ln w="25400">
            <a:noFill/>
          </a:ln>
        </p:spPr>
        <p:txBody>
          <a:bodyPr anchor="ctr"/>
          <a:p>
            <a:pPr algn="ctr"/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4" name="TextBox 5"/>
          <p:cNvSpPr/>
          <p:nvPr/>
        </p:nvSpPr>
        <p:spPr>
          <a:xfrm>
            <a:off x="3158173" y="260350"/>
            <a:ext cx="34559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dirty="0">
                <a:solidFill>
                  <a:schemeClr val="bg1"/>
                </a:solidFill>
                <a:latin typeface="方正粗倩简体" panose="03000509000000000000" pitchFamily="1" charset="-122"/>
                <a:ea typeface="方正粗倩简体" panose="03000509000000000000" pitchFamily="1" charset="-122"/>
                <a:sym typeface="方正粗倩简体" panose="03000509000000000000" pitchFamily="1" charset="-122"/>
              </a:rPr>
              <a:t>讲授新课</a:t>
            </a:r>
            <a:endParaRPr lang="zh-CN" altLang="en-US" sz="4000" dirty="0">
              <a:solidFill>
                <a:schemeClr val="bg1"/>
              </a:solidFill>
              <a:latin typeface="方正粗倩简体" panose="03000509000000000000" pitchFamily="1" charset="-122"/>
              <a:ea typeface="方正粗倩简体" panose="03000509000000000000" pitchFamily="1" charset="-122"/>
              <a:sym typeface="方正粗倩简体" panose="03000509000000000000" pitchFamily="1" charset="-122"/>
            </a:endParaRPr>
          </a:p>
        </p:txBody>
      </p:sp>
      <p:sp>
        <p:nvSpPr>
          <p:cNvPr id="5126" name="矩形 9"/>
          <p:cNvSpPr/>
          <p:nvPr/>
        </p:nvSpPr>
        <p:spPr>
          <a:xfrm>
            <a:off x="1445260" y="236855"/>
            <a:ext cx="217805" cy="735330"/>
          </a:xfrm>
          <a:prstGeom prst="rect">
            <a:avLst/>
          </a:prstGeom>
          <a:solidFill>
            <a:srgbClr val="595959"/>
          </a:solidFill>
          <a:ln w="25400">
            <a:noFill/>
          </a:ln>
        </p:spPr>
        <p:txBody>
          <a:bodyPr anchor="ctr"/>
          <a:p>
            <a:pPr algn="ctr"/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5127" name="组合 5126"/>
          <p:cNvGrpSpPr>
            <a:grpSpLocks noChangeAspect="1"/>
          </p:cNvGrpSpPr>
          <p:nvPr/>
        </p:nvGrpSpPr>
        <p:grpSpPr>
          <a:xfrm>
            <a:off x="-30162" y="6473825"/>
            <a:ext cx="12222162" cy="425450"/>
            <a:chOff x="0" y="0"/>
            <a:chExt cx="12224389" cy="424896"/>
          </a:xfrm>
        </p:grpSpPr>
        <p:pic>
          <p:nvPicPr>
            <p:cNvPr id="5128" name="Picture 2" descr="C:\Users\admin\Desktop\1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4904253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29" name="Picture 2" descr="C:\Users\admin\Desktop\1.png"/>
            <p:cNvPicPr>
              <a:picLocks noChangeAspect="1"/>
            </p:cNvPicPr>
            <p:nvPr/>
          </p:nvPicPr>
          <p:blipFill>
            <a:blip r:embed="rId1"/>
            <a:srcRect l="4614"/>
            <a:stretch>
              <a:fillRect/>
            </a:stretch>
          </p:blipFill>
          <p:spPr>
            <a:xfrm>
              <a:off x="4894628" y="9625"/>
              <a:ext cx="4677907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30" name="Picture 2" descr="C:\Users\admin\Desktop\1.png"/>
            <p:cNvPicPr>
              <a:picLocks noChangeAspect="1"/>
            </p:cNvPicPr>
            <p:nvPr/>
          </p:nvPicPr>
          <p:blipFill>
            <a:blip r:embed="rId1"/>
            <a:srcRect l="4613" r="41148"/>
            <a:stretch>
              <a:fillRect/>
            </a:stretch>
          </p:blipFill>
          <p:spPr>
            <a:xfrm>
              <a:off x="9564490" y="24518"/>
              <a:ext cx="2659899" cy="400378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775825" y="236855"/>
            <a:ext cx="2173605" cy="1219200"/>
          </a:xfrm>
          <a:prstGeom prst="rect">
            <a:avLst/>
          </a:prstGeom>
        </p:spPr>
      </p:pic>
      <p:pic>
        <p:nvPicPr>
          <p:cNvPr id="5125" name="Picture 3" descr="E:\PPT\PPT中国风元素\梅花PNG免抠图素材\3299168202027027296.png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-31750" y="-852487"/>
            <a:ext cx="4535488" cy="4533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936625" y="2526030"/>
            <a:ext cx="10507980" cy="29229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l">
              <a:lnSpc>
                <a:spcPct val="160000"/>
              </a:lnSpc>
            </a:pPr>
            <a:r>
              <a:rPr lang="zh-CN" sz="55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学习第三段。</a:t>
            </a:r>
            <a:endParaRPr lang="zh-CN" sz="6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ctr">
              <a:lnSpc>
                <a:spcPct val="160000"/>
              </a:lnSpc>
            </a:pPr>
            <a:r>
              <a:rPr lang="zh-CN" sz="6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是怎样围绕这句话论述的？</a:t>
            </a:r>
            <a:endParaRPr lang="zh-CN" sz="6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20135" y="990600"/>
            <a:ext cx="4952365" cy="1736725"/>
          </a:xfrm>
          <a:prstGeom prst="rect">
            <a:avLst/>
          </a:prstGeom>
        </p:spPr>
      </p:pic>
    </p:spTree>
  </p:cSld>
  <p:clrMapOvr>
    <a:masterClrMapping/>
  </p:clrMapOvr>
  <p:transition>
    <p:wedge/>
  </p:transition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1243</Words>
  <Application>WPS 演示</Application>
  <PresentationFormat>自定义</PresentationFormat>
  <Paragraphs>127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0" baseType="lpstr">
      <vt:lpstr>Arial</vt:lpstr>
      <vt:lpstr>宋体</vt:lpstr>
      <vt:lpstr>Wingdings</vt:lpstr>
      <vt:lpstr>Calibri</vt:lpstr>
      <vt:lpstr>微软雅黑</vt:lpstr>
      <vt:lpstr>方正水柱简体</vt:lpstr>
      <vt:lpstr>方正粗倩简体</vt:lpstr>
      <vt:lpstr>楷体</vt:lpstr>
      <vt:lpstr>方正书宋_GBK</vt:lpstr>
      <vt:lpstr>方正书宋_GBK</vt:lpstr>
      <vt:lpstr>Arial Unicode MS</vt:lpstr>
      <vt:lpstr>迷你简习字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Peter-冯</dc:creator>
  <cp:lastModifiedBy>™。 小冰 ✿</cp:lastModifiedBy>
  <cp:revision>43</cp:revision>
  <dcterms:created xsi:type="dcterms:W3CDTF">2013-10-12T01:35:00Z</dcterms:created>
  <dcterms:modified xsi:type="dcterms:W3CDTF">2019-11-06T12:17:38Z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2052-11.1.0.9145</vt:lpwstr>
  </property>
</Properties>
</file>