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4" r:id="rId3"/>
    <p:sldId id="258" r:id="rId5"/>
    <p:sldId id="264" r:id="rId6"/>
    <p:sldId id="267" r:id="rId7"/>
    <p:sldId id="310" r:id="rId8"/>
    <p:sldId id="314" r:id="rId9"/>
    <p:sldId id="309" r:id="rId10"/>
    <p:sldId id="311" r:id="rId11"/>
    <p:sldId id="312" r:id="rId12"/>
    <p:sldId id="315" r:id="rId13"/>
    <p:sldId id="281" r:id="rId14"/>
    <p:sldId id="316" r:id="rId15"/>
    <p:sldId id="317" r:id="rId16"/>
    <p:sldId id="320" r:id="rId17"/>
    <p:sldId id="319" r:id="rId18"/>
    <p:sldId id="321" r:id="rId19"/>
    <p:sldId id="276" r:id="rId20"/>
    <p:sldId id="322" r:id="rId21"/>
    <p:sldId id="323" r:id="rId22"/>
    <p:sldId id="324" r:id="rId23"/>
    <p:sldId id="325" r:id="rId24"/>
    <p:sldId id="326" r:id="rId25"/>
    <p:sldId id="327" r:id="rId26"/>
    <p:sldId id="28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4444"/>
    <a:srgbClr val="222222"/>
    <a:srgbClr val="333333"/>
    <a:srgbClr val="8F8F8F"/>
    <a:srgbClr val="B4B4B4"/>
    <a:srgbClr val="D4D6D7"/>
    <a:srgbClr val="E8E9E9"/>
    <a:srgbClr val="E6E6E7"/>
    <a:srgbClr val="EDEDED"/>
    <a:srgbClr val="06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3" autoAdjust="0"/>
    <p:restoredTop sz="81340" autoAdjust="0"/>
  </p:normalViewPr>
  <p:slideViewPr>
    <p:cSldViewPr snapToGrid="0">
      <p:cViewPr>
        <p:scale>
          <a:sx n="50" d="100"/>
          <a:sy n="50" d="100"/>
        </p:scale>
        <p:origin x="1680" y="100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BDF37-895C-40FC-972E-C5392D4CCA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中文字体：微软雅黑</a:t>
            </a:r>
            <a:endParaRPr lang="en-US" altLang="zh-CN"/>
          </a:p>
          <a:p>
            <a:r>
              <a:rPr lang="zh-CN" altLang="en-US"/>
              <a:t>英文字体：</a:t>
            </a:r>
            <a:r>
              <a:rPr lang="en-US" altLang="zh-CN"/>
              <a:t>Calibri</a:t>
            </a:r>
            <a:endParaRPr lang="en-US" altLang="zh-CN"/>
          </a:p>
          <a:p>
            <a:r>
              <a:rPr lang="zh-CN" altLang="en-US"/>
              <a:t>图片可删除后一键替换</a:t>
            </a:r>
            <a:endParaRPr lang="en-US" altLang="zh-CN"/>
          </a:p>
          <a:p>
            <a:r>
              <a:rPr lang="zh-CN" altLang="en-US"/>
              <a:t>幻灯片颜色可在主题设置内一键更改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C419B-A2BE-4F84-8395-6435D0C582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中文字体：微软雅黑</a:t>
            </a:r>
            <a:endParaRPr lang="en-US" altLang="zh-CN"/>
          </a:p>
          <a:p>
            <a:r>
              <a:rPr lang="zh-CN" altLang="en-US"/>
              <a:t>英文字体：</a:t>
            </a:r>
            <a:r>
              <a:rPr lang="en-US" altLang="zh-CN"/>
              <a:t>Calibri</a:t>
            </a:r>
            <a:endParaRPr lang="en-US" altLang="zh-CN"/>
          </a:p>
          <a:p>
            <a:r>
              <a:rPr lang="zh-CN" altLang="en-US"/>
              <a:t>图片可删除后一键替换</a:t>
            </a:r>
            <a:endParaRPr lang="en-US" altLang="zh-CN"/>
          </a:p>
          <a:p>
            <a:r>
              <a:rPr lang="zh-CN" altLang="en-US"/>
              <a:t>幻灯片颜色可在主题设置内一键更改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0D0C9-B59E-48DC-9C97-83D37837A1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CB16-7291-478B-BA08-B58146A058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CB16-7291-478B-BA08-B58146A058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CB16-7291-478B-BA08-B58146A058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(9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5" name="Notebook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182" y="936812"/>
            <a:ext cx="8636001" cy="498437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10" name="Shape 510"/>
          <p:cNvSpPr>
            <a:spLocks noGrp="1"/>
          </p:cNvSpPr>
          <p:nvPr>
            <p:ph type="pic" sz="half" idx="13"/>
          </p:nvPr>
        </p:nvSpPr>
        <p:spPr>
          <a:xfrm>
            <a:off x="7277383" y="1302276"/>
            <a:ext cx="4943500" cy="406387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Phone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5568" y="632996"/>
            <a:ext cx="2971801" cy="84201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2" name="Shape 442"/>
          <p:cNvSpPr>
            <a:spLocks noGrp="1"/>
          </p:cNvSpPr>
          <p:nvPr>
            <p:ph type="pic" sz="quarter" idx="13"/>
          </p:nvPr>
        </p:nvSpPr>
        <p:spPr>
          <a:xfrm>
            <a:off x="8389423" y="1573103"/>
            <a:ext cx="2462626" cy="5304804"/>
          </a:xfrm>
          <a:custGeom>
            <a:avLst/>
            <a:gdLst>
              <a:gd name="connsiteX0" fmla="*/ 0 w 4925251"/>
              <a:gd name="connsiteY0" fmla="*/ 0 h 10609608"/>
              <a:gd name="connsiteX1" fmla="*/ 4925251 w 4925251"/>
              <a:gd name="connsiteY1" fmla="*/ 0 h 10609608"/>
              <a:gd name="connsiteX2" fmla="*/ 4925251 w 4925251"/>
              <a:gd name="connsiteY2" fmla="*/ 10609608 h 10609608"/>
              <a:gd name="connsiteX3" fmla="*/ 0 w 4925251"/>
              <a:gd name="connsiteY3" fmla="*/ 10609608 h 10609608"/>
              <a:gd name="connsiteX4" fmla="*/ 0 w 4925251"/>
              <a:gd name="connsiteY4" fmla="*/ 0 h 10609608"/>
              <a:gd name="connsiteX0-1" fmla="*/ 0 w 4925251"/>
              <a:gd name="connsiteY0-2" fmla="*/ 1186249 h 10609608"/>
              <a:gd name="connsiteX1-3" fmla="*/ 4925251 w 4925251"/>
              <a:gd name="connsiteY1-4" fmla="*/ 0 h 10609608"/>
              <a:gd name="connsiteX2-5" fmla="*/ 4925251 w 4925251"/>
              <a:gd name="connsiteY2-6" fmla="*/ 10609608 h 10609608"/>
              <a:gd name="connsiteX3-7" fmla="*/ 0 w 4925251"/>
              <a:gd name="connsiteY3-8" fmla="*/ 10609608 h 10609608"/>
              <a:gd name="connsiteX4-9" fmla="*/ 0 w 4925251"/>
              <a:gd name="connsiteY4-10" fmla="*/ 1186249 h 106096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25251" h="10609608">
                <a:moveTo>
                  <a:pt x="0" y="1186249"/>
                </a:moveTo>
                <a:lnTo>
                  <a:pt x="4925251" y="0"/>
                </a:lnTo>
                <a:lnTo>
                  <a:pt x="4925251" y="10609608"/>
                </a:lnTo>
                <a:lnTo>
                  <a:pt x="0" y="10609608"/>
                </a:lnTo>
                <a:lnTo>
                  <a:pt x="0" y="1186249"/>
                </a:lnTo>
                <a:close/>
              </a:path>
            </a:pathLst>
          </a:custGeom>
          <a:ln w="12700">
            <a:miter lim="400000"/>
          </a:ln>
        </p:spPr>
        <p:txBody>
          <a:bodyPr lIns="91439" tIns="45719" rIns="91439" bIns="45719" anchor="t">
            <a:noAutofit/>
          </a:bodyPr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-3209404" y="-4292396"/>
            <a:ext cx="18610815" cy="11150396"/>
          </a:xfrm>
          <a:custGeom>
            <a:avLst/>
            <a:gdLst>
              <a:gd name="connsiteX0" fmla="*/ 9305408 w 18610815"/>
              <a:gd name="connsiteY0" fmla="*/ 0 h 11150396"/>
              <a:gd name="connsiteX1" fmla="*/ 18610815 w 18610815"/>
              <a:gd name="connsiteY1" fmla="*/ 11150396 h 11150396"/>
              <a:gd name="connsiteX2" fmla="*/ 0 w 18610815"/>
              <a:gd name="connsiteY2" fmla="*/ 11150396 h 1115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10815" h="11150396">
                <a:moveTo>
                  <a:pt x="9305408" y="0"/>
                </a:moveTo>
                <a:lnTo>
                  <a:pt x="18610815" y="11150396"/>
                </a:lnTo>
                <a:lnTo>
                  <a:pt x="0" y="111503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259514" y="284165"/>
            <a:ext cx="5580063" cy="20018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59514" y="2427891"/>
            <a:ext cx="5580063" cy="20018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259514" y="4571618"/>
            <a:ext cx="5580063" cy="200183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 userDrawn="1"/>
        </p:nvSpPr>
        <p:spPr>
          <a:xfrm rot="5400000">
            <a:off x="0" y="0"/>
            <a:ext cx="6858000" cy="685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d-ID"/>
          </a:p>
        </p:txBody>
      </p:sp>
      <p:sp>
        <p:nvSpPr>
          <p:cNvPr id="3" name="Isosceles Triangle 2"/>
          <p:cNvSpPr/>
          <p:nvPr userDrawn="1"/>
        </p:nvSpPr>
        <p:spPr>
          <a:xfrm>
            <a:off x="173157" y="4167255"/>
            <a:ext cx="5330183" cy="269074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8327794" y="2087623"/>
            <a:ext cx="2228850" cy="22288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10426044" y="4073828"/>
            <a:ext cx="1035968" cy="1368709"/>
          </a:xfrm>
          <a:custGeom>
            <a:avLst/>
            <a:gdLst>
              <a:gd name="connsiteX0" fmla="*/ 0 w 1035968"/>
              <a:gd name="connsiteY0" fmla="*/ 0 h 1368709"/>
              <a:gd name="connsiteX1" fmla="*/ 1035968 w 1035968"/>
              <a:gd name="connsiteY1" fmla="*/ 0 h 1368709"/>
              <a:gd name="connsiteX2" fmla="*/ 1035968 w 1035968"/>
              <a:gd name="connsiteY2" fmla="*/ 1368709 h 1368709"/>
              <a:gd name="connsiteX3" fmla="*/ 0 w 1035968"/>
              <a:gd name="connsiteY3" fmla="*/ 1368709 h 136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968" h="1368709">
                <a:moveTo>
                  <a:pt x="0" y="0"/>
                </a:moveTo>
                <a:lnTo>
                  <a:pt x="1035968" y="0"/>
                </a:lnTo>
                <a:lnTo>
                  <a:pt x="1035968" y="1368709"/>
                </a:lnTo>
                <a:lnTo>
                  <a:pt x="0" y="13687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9827626" y="4670268"/>
            <a:ext cx="431270" cy="757068"/>
          </a:xfrm>
          <a:custGeom>
            <a:avLst/>
            <a:gdLst>
              <a:gd name="connsiteX0" fmla="*/ 0 w 431270"/>
              <a:gd name="connsiteY0" fmla="*/ 0 h 757068"/>
              <a:gd name="connsiteX1" fmla="*/ 431270 w 431270"/>
              <a:gd name="connsiteY1" fmla="*/ 0 h 757068"/>
              <a:gd name="connsiteX2" fmla="*/ 431270 w 431270"/>
              <a:gd name="connsiteY2" fmla="*/ 757068 h 757068"/>
              <a:gd name="connsiteX3" fmla="*/ 0 w 431270"/>
              <a:gd name="connsiteY3" fmla="*/ 757068 h 75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270" h="757068">
                <a:moveTo>
                  <a:pt x="0" y="0"/>
                </a:moveTo>
                <a:lnTo>
                  <a:pt x="431270" y="0"/>
                </a:lnTo>
                <a:lnTo>
                  <a:pt x="431270" y="757068"/>
                </a:lnTo>
                <a:lnTo>
                  <a:pt x="0" y="757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7400397" y="2948339"/>
            <a:ext cx="3171394" cy="1797012"/>
          </a:xfrm>
          <a:custGeom>
            <a:avLst/>
            <a:gdLst>
              <a:gd name="connsiteX0" fmla="*/ 0 w 3171394"/>
              <a:gd name="connsiteY0" fmla="*/ 0 h 1797012"/>
              <a:gd name="connsiteX1" fmla="*/ 3171394 w 3171394"/>
              <a:gd name="connsiteY1" fmla="*/ 0 h 1797012"/>
              <a:gd name="connsiteX2" fmla="*/ 3171394 w 3171394"/>
              <a:gd name="connsiteY2" fmla="*/ 1797012 h 1797012"/>
              <a:gd name="connsiteX3" fmla="*/ 0 w 3171394"/>
              <a:gd name="connsiteY3" fmla="*/ 1797012 h 179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394" h="1797012">
                <a:moveTo>
                  <a:pt x="0" y="0"/>
                </a:moveTo>
                <a:lnTo>
                  <a:pt x="3171394" y="0"/>
                </a:lnTo>
                <a:lnTo>
                  <a:pt x="3171394" y="1797012"/>
                </a:lnTo>
                <a:lnTo>
                  <a:pt x="0" y="17970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249503" y="4151480"/>
            <a:ext cx="2008114" cy="1275856"/>
          </a:xfrm>
          <a:custGeom>
            <a:avLst/>
            <a:gdLst>
              <a:gd name="connsiteX0" fmla="*/ 0 w 2008114"/>
              <a:gd name="connsiteY0" fmla="*/ 0 h 1275856"/>
              <a:gd name="connsiteX1" fmla="*/ 2008114 w 2008114"/>
              <a:gd name="connsiteY1" fmla="*/ 0 h 1275856"/>
              <a:gd name="connsiteX2" fmla="*/ 2008114 w 2008114"/>
              <a:gd name="connsiteY2" fmla="*/ 1275856 h 1275856"/>
              <a:gd name="connsiteX3" fmla="*/ 0 w 2008114"/>
              <a:gd name="connsiteY3" fmla="*/ 1275856 h 1275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114" h="1275856">
                <a:moveTo>
                  <a:pt x="0" y="0"/>
                </a:moveTo>
                <a:lnTo>
                  <a:pt x="2008114" y="0"/>
                </a:lnTo>
                <a:lnTo>
                  <a:pt x="2008114" y="1275856"/>
                </a:lnTo>
                <a:lnTo>
                  <a:pt x="0" y="12758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dividual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雪花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r="1250" b="2269"/>
          <a:stretch>
            <a:fillRect/>
          </a:stretch>
        </p:blipFill>
        <p:spPr>
          <a:xfrm>
            <a:off x="0" y="0"/>
            <a:ext cx="12208036" cy="6858000"/>
          </a:xfrm>
          <a:prstGeom prst="rect">
            <a:avLst/>
          </a:prstGeom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858950" y="1640514"/>
            <a:ext cx="4742688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雪花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r="1250" b="2269"/>
          <a:stretch>
            <a:fillRect/>
          </a:stretch>
        </p:blipFill>
        <p:spPr>
          <a:xfrm>
            <a:off x="0" y="0"/>
            <a:ext cx="1220803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雪花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r="1250" b="2269"/>
          <a:stretch>
            <a:fillRect/>
          </a:stretch>
        </p:blipFill>
        <p:spPr>
          <a:xfrm>
            <a:off x="0" y="0"/>
            <a:ext cx="1220803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67700" y="3717192"/>
            <a:ext cx="3632200" cy="2048607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737100" y="1790700"/>
            <a:ext cx="3390900" cy="39751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267700" y="1797370"/>
            <a:ext cx="3632200" cy="1809429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(10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Notebook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99" y="1901678"/>
            <a:ext cx="5715001" cy="329848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23" name="Shape 523"/>
          <p:cNvSpPr>
            <a:spLocks noGrp="1"/>
          </p:cNvSpPr>
          <p:nvPr>
            <p:ph type="pic" sz="quarter" idx="13"/>
          </p:nvPr>
        </p:nvSpPr>
        <p:spPr>
          <a:xfrm>
            <a:off x="1390134" y="2143200"/>
            <a:ext cx="4305301" cy="269230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slid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pic" sz="quarter" idx="13"/>
          </p:nvPr>
        </p:nvSpPr>
        <p:spPr>
          <a:xfrm>
            <a:off x="2065126" y="-1"/>
            <a:ext cx="3935327" cy="199678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/>
        </p:txBody>
      </p:sp>
      <p:sp>
        <p:nvSpPr>
          <p:cNvPr id="23" name="Shape 23"/>
          <p:cNvSpPr>
            <a:spLocks noGrp="1"/>
          </p:cNvSpPr>
          <p:nvPr>
            <p:ph type="pic" sz="quarter" idx="14"/>
          </p:nvPr>
        </p:nvSpPr>
        <p:spPr>
          <a:xfrm>
            <a:off x="2065126" y="4859100"/>
            <a:ext cx="3935327" cy="199678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(Dark) (Right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2712720" y="0"/>
            <a:ext cx="2712720" cy="6858000"/>
          </a:xfrm>
          <a:custGeom>
            <a:avLst/>
            <a:gdLst>
              <a:gd name="connsiteX0" fmla="*/ 0 w 2712720"/>
              <a:gd name="connsiteY0" fmla="*/ 0 h 6858000"/>
              <a:gd name="connsiteX1" fmla="*/ 2712720 w 2712720"/>
              <a:gd name="connsiteY1" fmla="*/ 0 h 6858000"/>
              <a:gd name="connsiteX2" fmla="*/ 2712720 w 2712720"/>
              <a:gd name="connsiteY2" fmla="*/ 6858000 h 6858000"/>
              <a:gd name="connsiteX3" fmla="*/ 0 w 27127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2720" h="6858000">
                <a:moveTo>
                  <a:pt x="0" y="0"/>
                </a:moveTo>
                <a:lnTo>
                  <a:pt x="2712720" y="0"/>
                </a:lnTo>
                <a:lnTo>
                  <a:pt x="271272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5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5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5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5.xml"/><Relationship Id="rId3" Type="http://schemas.openxmlformats.org/officeDocument/2006/relationships/themeOverride" Target="../theme/themeOverride18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5.xml"/><Relationship Id="rId3" Type="http://schemas.openxmlformats.org/officeDocument/2006/relationships/themeOverride" Target="../theme/themeOverride21.xm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4.xml"/><Relationship Id="rId2" Type="http://schemas.openxmlformats.org/officeDocument/2006/relationships/image" Target="../media/image1.tiff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7.pn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6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6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6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8.png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64705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" y="662940"/>
            <a:ext cx="2444115" cy="549211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568815" y="4618990"/>
            <a:ext cx="1907540" cy="679450"/>
            <a:chOff x="11402" y="5744"/>
            <a:chExt cx="3004" cy="1070"/>
          </a:xfrm>
        </p:grpSpPr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11700" y="5924"/>
              <a:ext cx="2410" cy="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79" tIns="34289" rIns="68579" bIns="34289">
              <a:sp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第一课时</a:t>
              </a:r>
              <a:endParaRPr lang="zh-CN" altLang="en-US" sz="25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1402" y="5744"/>
              <a:ext cx="3005" cy="1070"/>
            </a:xfrm>
            <a:prstGeom prst="roundRect">
              <a:avLst>
                <a:gd name="adj" fmla="val 39404"/>
              </a:avLst>
            </a:prstGeom>
            <a:noFill/>
            <a:ln>
              <a:solidFill>
                <a:srgbClr val="7F8D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endParaRPr lang="zh-CN" altLang="en-US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000" y="1161415"/>
            <a:ext cx="6583045" cy="3752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547235" y="2383790"/>
            <a:ext cx="46145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揭题引读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整体感知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10125" y="2610362"/>
            <a:ext cx="1936878" cy="1471250"/>
            <a:chOff x="2610125" y="2610362"/>
            <a:chExt cx="1936878" cy="1471250"/>
          </a:xfrm>
        </p:grpSpPr>
        <p:sp>
          <p:nvSpPr>
            <p:cNvPr id="36" name="矩形 35"/>
            <p:cNvSpPr/>
            <p:nvPr/>
          </p:nvSpPr>
          <p:spPr>
            <a:xfrm rot="5400000">
              <a:off x="3051371" y="2808564"/>
              <a:ext cx="1273048" cy="1273048"/>
            </a:xfrm>
            <a:prstGeom prst="rect">
              <a:avLst/>
            </a:prstGeom>
            <a:solidFill>
              <a:srgbClr val="D4D6D7"/>
            </a:solidFill>
            <a:ln>
              <a:noFill/>
            </a:ln>
            <a:effectLst>
              <a:outerShdw blurRad="152400" dist="63500" dir="6000000" sx="102000" sy="102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2975937" y="2733130"/>
              <a:ext cx="1273048" cy="1273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88900" dist="63500" dir="60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610125" y="2951036"/>
              <a:ext cx="1936878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  <a:endPara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2869538" y="2610362"/>
              <a:ext cx="1273048" cy="12730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8950" y="469265"/>
            <a:ext cx="1121346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66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解释</a:t>
            </a:r>
            <a:r>
              <a:rPr 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“服务”</a:t>
            </a:r>
            <a:r>
              <a:rPr lang="zh-CN" sz="66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zh-CN" sz="66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66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为集体（或别人的）利益或为某种事业而工作。为人民服务即为了广大的人民群众而工作。</a:t>
            </a:r>
            <a:endParaRPr lang="zh-CN" altLang="en-US" sz="66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8950" y="2698750"/>
            <a:ext cx="1121346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40000"/>
              </a:lnSpc>
            </a:pPr>
            <a:r>
              <a:rPr lang="zh-CN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本文是以什么命题？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40000"/>
              </a:lnSpc>
            </a:pPr>
            <a:r>
              <a:rPr lang="zh-CN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中心命题</a:t>
            </a:r>
            <a:endParaRPr lang="zh-CN" sz="8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601345"/>
            <a:ext cx="4952365" cy="173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2645" y="2698750"/>
            <a:ext cx="1050798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40000"/>
              </a:lnSpc>
            </a:pPr>
            <a:r>
              <a:rPr lang="en-US" altLang="zh-CN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毛主席在什么时间、地点、场合发表的这篇演说？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601345"/>
            <a:ext cx="4952365" cy="173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8950" y="1504315"/>
            <a:ext cx="1121346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思德同志是中共中央警卫团的战士，16岁参加革命，经过长征，负过伤，一直勤勤恳恳为人民服务，直到在烧炭时因炭窑崩塌而牺牲。他虽然只活了28岁，但他短暂的一生是完全、彻底地为人民服务的一生，他的死比泰山还要重。</a:t>
            </a:r>
            <a:endParaRPr lang="zh-CN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180" y="172720"/>
            <a:ext cx="7092950" cy="11068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D4DCDF"/>
                </a:soli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dist">
              <a:lnSpc>
                <a:spcPct val="120000"/>
              </a:lnSpc>
            </a:pPr>
            <a:r>
              <a:rPr lang="zh-CN" sz="5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张思德同志生平事迹</a:t>
            </a:r>
            <a:endParaRPr lang="zh-CN" sz="55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547235" y="2383790"/>
            <a:ext cx="46145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教师点拨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突破重难点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10125" y="2610362"/>
            <a:ext cx="1936878" cy="1471250"/>
            <a:chOff x="2610125" y="2610362"/>
            <a:chExt cx="1936878" cy="1471250"/>
          </a:xfrm>
        </p:grpSpPr>
        <p:sp>
          <p:nvSpPr>
            <p:cNvPr id="36" name="矩形 35"/>
            <p:cNvSpPr/>
            <p:nvPr/>
          </p:nvSpPr>
          <p:spPr>
            <a:xfrm rot="5400000">
              <a:off x="3051371" y="2808564"/>
              <a:ext cx="1273048" cy="1273048"/>
            </a:xfrm>
            <a:prstGeom prst="rect">
              <a:avLst/>
            </a:prstGeom>
            <a:solidFill>
              <a:srgbClr val="D4D6D7"/>
            </a:solidFill>
            <a:ln>
              <a:noFill/>
            </a:ln>
            <a:effectLst>
              <a:outerShdw blurRad="152400" dist="63500" dir="6000000" sx="102000" sy="102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2975937" y="2733130"/>
              <a:ext cx="1273048" cy="1273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88900" dist="63500" dir="60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610125" y="2951036"/>
              <a:ext cx="1936878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  <a:endPara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2869538" y="2610362"/>
              <a:ext cx="1273048" cy="12730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52500" y="2353310"/>
            <a:ext cx="10507980" cy="3775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4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学习第一段。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40000"/>
              </a:lnSpc>
            </a:pPr>
            <a:r>
              <a:rPr lang="zh-CN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从这段话中找出与中心联系最密切的一句话，并勾画出重点词语。</a:t>
            </a:r>
            <a:endParaRPr lang="zh-CN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616585"/>
            <a:ext cx="4952365" cy="173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0205" y="330835"/>
            <a:ext cx="11647805" cy="640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第二句与中心联系最密切。</a:t>
            </a:r>
            <a:endParaRPr lang="en-US" alt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的是我们党及其领导的军队的根本宗旨就是完全、彻底为人民服务。重点词语有“完全”、“彻底”。“完全”就是百分之百，除了为人民服务而外，再没有任何别的目的。“彻底”就是做到底的意思，不达目的决不休止。要坚持为人民服务，并且做到“完全”、“彻底”。只有这样做，才称得上是名副其实的革命者，一个人活着才有意义。</a:t>
            </a:r>
            <a:endParaRPr lang="zh-CN" altLang="en-US" sz="4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2010" y="2338070"/>
            <a:ext cx="10507980" cy="366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</a:pPr>
            <a:r>
              <a:rPr lang="zh-CN" sz="5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学习第二段。</a:t>
            </a:r>
            <a:endParaRPr lang="zh-CN" sz="5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50000"/>
              </a:lnSpc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找出本段的中心句。</a:t>
            </a:r>
            <a:endParaRPr lang="zh-CN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50000"/>
              </a:lnSpc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作者是怎样围绕中心句进行论述的？</a:t>
            </a:r>
            <a:endParaRPr lang="zh-CN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0" y="601345"/>
            <a:ext cx="4952365" cy="173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0205" y="581025"/>
            <a:ext cx="11647805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中心句：</a:t>
            </a:r>
            <a:endParaRPr lang="zh-CN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sz="6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人总是要死的，</a:t>
            </a:r>
            <a:endParaRPr lang="zh-CN" sz="6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sz="6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但死的意义有不同。</a:t>
            </a:r>
            <a:endParaRPr lang="zh-CN" sz="6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547235" y="2383790"/>
            <a:ext cx="46145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谈话导入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引入课题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10125" y="2610362"/>
            <a:ext cx="1936878" cy="1471250"/>
            <a:chOff x="2610125" y="2610362"/>
            <a:chExt cx="1936878" cy="1471250"/>
          </a:xfrm>
        </p:grpSpPr>
        <p:sp>
          <p:nvSpPr>
            <p:cNvPr id="36" name="矩形 35"/>
            <p:cNvSpPr/>
            <p:nvPr/>
          </p:nvSpPr>
          <p:spPr>
            <a:xfrm rot="5400000">
              <a:off x="3051371" y="2808564"/>
              <a:ext cx="1273048" cy="1273048"/>
            </a:xfrm>
            <a:prstGeom prst="rect">
              <a:avLst/>
            </a:prstGeom>
            <a:solidFill>
              <a:srgbClr val="D4D6D7"/>
            </a:solidFill>
            <a:ln>
              <a:noFill/>
            </a:ln>
            <a:effectLst>
              <a:outerShdw blurRad="152400" dist="63500" dir="6000000" sx="102000" sy="102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2975937" y="2733130"/>
              <a:ext cx="1273048" cy="1273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88900" dist="63500" dir="60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610125" y="2951036"/>
              <a:ext cx="19368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01.</a:t>
              </a:r>
              <a:endPara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2869538" y="2610362"/>
              <a:ext cx="1273048" cy="12730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2415" y="958215"/>
            <a:ext cx="1164780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50000"/>
              </a:lnSpc>
            </a:pPr>
            <a:r>
              <a:rPr lang="en-US" altLang="zh-CN" sz="5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5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先引用司马迁的话做论据，再具体讲什么样人的死毫无意义，什么样的人死得有价值。最后肯定张思德的死比泰山还要重。</a:t>
            </a:r>
            <a:endParaRPr lang="zh-CN" sz="5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09760" y="230505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2010" y="3201035"/>
            <a:ext cx="1050798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</a:pPr>
            <a:r>
              <a:rPr lang="zh-CN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你怎样理解司马迁的话？</a:t>
            </a:r>
            <a:endParaRPr lang="zh-CN" sz="6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0" y="601345"/>
            <a:ext cx="4952365" cy="173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2415" y="958215"/>
            <a:ext cx="1164780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>
              <a:lnSpc>
                <a:spcPct val="150000"/>
              </a:lnSpc>
            </a:pPr>
            <a:r>
              <a:rPr lang="en-US" altLang="zh-CN" sz="5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55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“人固有一死，或重于泰山，或轻于鸿毛”这句话的意思是人总是要死的，有的人的死比泰山还重，有的人的死比鸿毛还轻。</a:t>
            </a:r>
            <a:endParaRPr lang="zh-CN" sz="55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45345" y="88900"/>
            <a:ext cx="2272665" cy="12750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1780" y="424815"/>
            <a:ext cx="11647805" cy="5423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indent="0" algn="ctr">
              <a:lnSpc>
                <a:spcPct val="150000"/>
              </a:lnSpc>
            </a:pPr>
            <a:r>
              <a:rPr lang="zh-CN" sz="6600" b="1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 结</a:t>
            </a:r>
            <a:endParaRPr lang="zh-CN" sz="5500" b="1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5500" b="1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这一段是讲革命者对生死的看法人要死得有意义、有价值，揭示了革命的人生观。</a:t>
            </a:r>
            <a:endParaRPr lang="zh-CN" sz="5500" b="1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31820" y="1708052"/>
            <a:ext cx="5928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/>
              <a:t>END</a:t>
            </a:r>
            <a:endParaRPr lang="zh-CN" altLang="en-US" sz="13800" b="1"/>
          </a:p>
        </p:txBody>
      </p:sp>
      <p:sp>
        <p:nvSpPr>
          <p:cNvPr id="22" name="文本框 21"/>
          <p:cNvSpPr txBox="1"/>
          <p:nvPr/>
        </p:nvSpPr>
        <p:spPr>
          <a:xfrm>
            <a:off x="3131820" y="1633281"/>
            <a:ext cx="5928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>
                <a:ln w="38100">
                  <a:solidFill>
                    <a:schemeClr val="bg1"/>
                  </a:solidFill>
                </a:ln>
                <a:noFill/>
              </a:rPr>
              <a:t>END</a:t>
            </a:r>
            <a:endParaRPr lang="zh-CN" altLang="en-US" sz="13800" b="1">
              <a:ln w="38100"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57714" y="3662934"/>
            <a:ext cx="6676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/>
              <a:t>感谢观看</a:t>
            </a:r>
            <a:endParaRPr lang="zh-CN" altLang="en-US" sz="4800" b="1"/>
          </a:p>
        </p:txBody>
      </p:sp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25" y="4641215"/>
            <a:ext cx="5683250" cy="2011680"/>
          </a:xfrm>
          <a:prstGeom prst="rect">
            <a:avLst/>
          </a:prstGeom>
        </p:spPr>
      </p:pic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307830" y="412115"/>
            <a:ext cx="2753995" cy="1544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2" grpId="0"/>
      <p:bldP spid="22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484360" y="148590"/>
            <a:ext cx="2556510" cy="14344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1660" y="421005"/>
            <a:ext cx="11028045" cy="6015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altLang="zh-CN" sz="5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5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在省个人民政府的办公</a:t>
            </a:r>
            <a:endParaRPr lang="zh-CN" sz="5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40000"/>
              </a:lnSpc>
            </a:pPr>
            <a:r>
              <a:rPr lang="zh-CN" sz="5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大楼里都镶着五个字，在每个公安厅里也镶着同样的五个字，在很多的政府部门里都镶着同样的五个字——你知道是哪五个字吗</a:t>
            </a:r>
            <a:r>
              <a:rPr lang="en-US" sz="5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98660" y="163830"/>
            <a:ext cx="2250440" cy="1263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65020" y="1426210"/>
            <a:ext cx="806259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40000"/>
              </a:lnSpc>
            </a:pPr>
            <a:r>
              <a:rPr sz="88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方正行楷简体" panose="02010601030101010101" charset="-122"/>
                <a:ea typeface="方正行楷简体" panose="02010601030101010101" charset="-122"/>
                <a:cs typeface="楷体" panose="02010609060101010101" charset="-122"/>
              </a:rPr>
              <a:t>为人民服务</a:t>
            </a:r>
            <a:endParaRPr sz="8800" b="1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方正行楷简体" panose="02010601030101010101" charset="-122"/>
              <a:ea typeface="方正行楷简体" panose="0201060103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270" y="3717925"/>
            <a:ext cx="10918190" cy="198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40000"/>
              </a:lnSpc>
            </a:pPr>
            <a:r>
              <a:rPr sz="8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你知道这是为什么吗?</a:t>
            </a:r>
            <a:endParaRPr sz="8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Group 4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1426210"/>
            <a:ext cx="61341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oup 4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292590" y="1426210"/>
            <a:ext cx="59944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98660" y="163830"/>
            <a:ext cx="2250440" cy="1263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5900" y="163830"/>
            <a:ext cx="11760200" cy="6462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40000"/>
              </a:lnSpc>
            </a:pPr>
            <a:r>
              <a:rPr sz="6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这源于毛主席的一次演讲。</a:t>
            </a:r>
            <a:endParaRPr sz="5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10000"/>
              </a:lnSpc>
            </a:pPr>
            <a:r>
              <a:rPr sz="5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一九四四年在张思德同志的追悼会上，毛主席发表了作了著名的演讲，题目就是《为人民服务》。这篇著名的演讲，是毛泽东民本思想和伦理思想最灿烂的展示，这篇著名的演讲从一九四四年以来都深刻的影响着我们。</a:t>
            </a:r>
            <a:endParaRPr sz="5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4547235" y="2383790"/>
            <a:ext cx="46145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检查预习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  <a:p>
            <a:pPr algn="dist"/>
            <a:r>
              <a:rPr lang="en-US" altLang="zh-CN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sym typeface="Calibri" panose="020F0502020204030204" pitchFamily="34" charset="0"/>
              </a:rPr>
              <a:t>质疑问难</a:t>
            </a:r>
            <a:endParaRPr lang="en-US" altLang="zh-CN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简体" panose="02010601030101010101" charset="-122"/>
              <a:ea typeface="方正隶书简体" panose="02010601030101010101" charset="-122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10125" y="2610362"/>
            <a:ext cx="1936878" cy="1471250"/>
            <a:chOff x="2610125" y="2610362"/>
            <a:chExt cx="1936878" cy="1471250"/>
          </a:xfrm>
        </p:grpSpPr>
        <p:sp>
          <p:nvSpPr>
            <p:cNvPr id="36" name="矩形 35"/>
            <p:cNvSpPr/>
            <p:nvPr/>
          </p:nvSpPr>
          <p:spPr>
            <a:xfrm rot="5400000">
              <a:off x="3051371" y="2808564"/>
              <a:ext cx="1273048" cy="1273048"/>
            </a:xfrm>
            <a:prstGeom prst="rect">
              <a:avLst/>
            </a:prstGeom>
            <a:solidFill>
              <a:srgbClr val="D4D6D7"/>
            </a:solidFill>
            <a:ln>
              <a:noFill/>
            </a:ln>
            <a:effectLst>
              <a:outerShdw blurRad="152400" dist="63500" dir="6000000" sx="102000" sy="102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2975937" y="2733130"/>
              <a:ext cx="1273048" cy="1273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88900" dist="63500" dir="60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610125" y="2951036"/>
              <a:ext cx="1936878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02.</a:t>
              </a:r>
              <a:endPara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2869538" y="2610362"/>
              <a:ext cx="1273048" cy="12730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1780" y="352425"/>
            <a:ext cx="2722245" cy="152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368790" y="10795"/>
            <a:ext cx="2272665" cy="1275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430" y="10795"/>
            <a:ext cx="508571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4DCDF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sz="4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隶书简体" panose="02010601030101010101" charset="-122"/>
                <a:ea typeface="方正隶书简体" panose="02010601030101010101" charset="-122"/>
                <a:cs typeface="微软雅黑" panose="020B0503020204020204" pitchFamily="34" charset="-122"/>
                <a:sym typeface="+mn-ea"/>
              </a:rPr>
              <a:t>生字生词认读</a:t>
            </a:r>
            <a:endParaRPr lang="zh-CN" sz="4500" b="1" dirty="0">
              <a:solidFill>
                <a:schemeClr val="tx1">
                  <a:lumMod val="65000"/>
                  <a:lumOff val="35000"/>
                </a:schemeClr>
              </a:solidFill>
              <a:latin typeface="方正隶书简体" panose="02010601030101010101" charset="-122"/>
              <a:ea typeface="方正隶书简体" panose="0201060103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7920" y="1285875"/>
            <a:ext cx="99161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革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命 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迁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移 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固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定  方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鼎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标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准  埋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葬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追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悼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鸿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毛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炊</a:t>
            </a:r>
            <a:r>
              <a:rPr lang="zh-CN" altLang="en-US" sz="6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事员  死得其所   </a:t>
            </a:r>
            <a:endParaRPr lang="zh-CN" altLang="en-US" sz="6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368790" y="10795"/>
            <a:ext cx="2272665" cy="1275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430" y="10795"/>
            <a:ext cx="508571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4DCDF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sz="4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隶书简体" panose="02010601030101010101" charset="-122"/>
                <a:ea typeface="方正隶书简体" panose="02010601030101010101" charset="-122"/>
                <a:cs typeface="微软雅黑" panose="020B0503020204020204" pitchFamily="34" charset="-122"/>
                <a:sym typeface="+mn-ea"/>
              </a:rPr>
              <a:t>词语解释</a:t>
            </a:r>
            <a:endParaRPr lang="zh-CN" sz="4500" b="1" dirty="0">
              <a:solidFill>
                <a:schemeClr val="tx1">
                  <a:lumMod val="65000"/>
                  <a:lumOff val="35000"/>
                </a:schemeClr>
              </a:solidFill>
              <a:latin typeface="方正隶书简体" panose="02010601030101010101" charset="-122"/>
              <a:ea typeface="方正隶书简体" panose="0201060103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850" y="1209675"/>
            <a:ext cx="428371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60000"/>
              </a:lnSpc>
            </a:pPr>
            <a:r>
              <a:rPr lang="zh-CN" altLang="en-US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鸿毛：</a:t>
            </a:r>
            <a:endParaRPr lang="zh-CN" altLang="en-US" sz="5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 indent="0">
              <a:lnSpc>
                <a:spcPct val="260000"/>
              </a:lnSpc>
            </a:pPr>
            <a:r>
              <a:rPr lang="zh-CN" altLang="en-US" sz="5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死得其所：   </a:t>
            </a:r>
            <a:endParaRPr lang="zh-CN" altLang="en-US" sz="5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06725" y="2132330"/>
            <a:ext cx="808482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鸿雁的毛。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  <a:p>
            <a:pPr indent="0">
              <a:lnSpc>
                <a:spcPct val="11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比喻事物轻微或不足道。</a:t>
            </a:r>
            <a:endParaRPr lang="zh-CN" altLang="en-US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18585" y="4173855"/>
            <a:ext cx="808482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所，处所。</a:t>
            </a:r>
            <a:endParaRPr lang="zh-CN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  <a:p>
            <a:pPr indent="0">
              <a:lnSpc>
                <a:spcPct val="110000"/>
              </a:lnSpc>
            </a:pPr>
            <a:r>
              <a:rPr lang="zh-CN" sz="5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形容死得有意义，有价值。</a:t>
            </a:r>
            <a:endParaRPr lang="zh-CN" altLang="en-US" sz="5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368790" y="10795"/>
            <a:ext cx="2272665" cy="1275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430" y="10795"/>
            <a:ext cx="508571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4DCDF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dist">
              <a:lnSpc>
                <a:spcPct val="140000"/>
              </a:lnSpc>
            </a:pPr>
            <a:r>
              <a:rPr lang="zh-CN" sz="4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隶书简体" panose="02010601030101010101" charset="-122"/>
                <a:ea typeface="方正隶书简体" panose="02010601030101010101" charset="-122"/>
                <a:cs typeface="微软雅黑" panose="020B0503020204020204" pitchFamily="34" charset="-122"/>
                <a:sym typeface="+mn-ea"/>
              </a:rPr>
              <a:t>生字生词认读</a:t>
            </a:r>
            <a:endParaRPr lang="zh-CN" sz="4500" b="1" dirty="0">
              <a:solidFill>
                <a:schemeClr val="tx1">
                  <a:lumMod val="65000"/>
                  <a:lumOff val="35000"/>
                </a:schemeClr>
              </a:solidFill>
              <a:latin typeface="方正隶书简体" panose="02010601030101010101" charset="-122"/>
              <a:ea typeface="方正隶书简体" panose="02010601030101010101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0455" y="1805550"/>
            <a:ext cx="3811115" cy="4401420"/>
            <a:chOff x="11213" y="2681"/>
            <a:chExt cx="3417" cy="3946"/>
          </a:xfrm>
        </p:grpSpPr>
        <p:grpSp>
          <p:nvGrpSpPr>
            <p:cNvPr id="62" name="组合 61"/>
            <p:cNvGrpSpPr/>
            <p:nvPr/>
          </p:nvGrpSpPr>
          <p:grpSpPr>
            <a:xfrm rot="0"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charset="-122"/>
                  </a:rPr>
                  <a:t>葬</a:t>
                </a:r>
                <a:endParaRPr lang="zh-CN" altLang="zh-CN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1798" y="2681"/>
              <a:ext cx="2245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zàng</a:t>
              </a:r>
              <a:endPara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351145" y="1805305"/>
            <a:ext cx="63569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1.泛指依照风俗习惯用其他方法处理死者遗体。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89295" y="521589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送葬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80450" y="521589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葬礼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</p:bldLst>
  </p:timing>
</p:sld>
</file>

<file path=ppt/tags/tag1.xml><?xml version="1.0" encoding="utf-8"?>
<p:tagLst xmlns:p="http://schemas.openxmlformats.org/presentationml/2006/main">
  <p:tag name="ISPRING_ULTRA_SCORM_COURSE_ID" val="D08B99FD-E9DA-4260-9C8E-2D1AEE1F03C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OK8g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ivIJ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K8gk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4ryC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4ryC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4ryC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4ryCSX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ivIJJ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DivIJJBdmJyEoNAADVIQAAFwAAAHVuaXZlcnNhbC91bml2ZXJzYWwucG5n7Zr5V1Lr+sCp02lW81TXnEu9ea45lCen40CZE6drpQ1mTrXMvGGCqGgoYtN1SImilpaJnqyT4oCpmboRsENJHkTqOKDiUHEUBcGBEBWRu6nOvWvd9V3fP+AufmBvnuez3/0+z7vf53mf/ULusSP+OhuNNkIgEB1YgE8wBLIGBoF8g1y/FtTsaroxAZ5WJQX7e0MoXSaToLAm9mDgQQikjrBp+dy3oLwhISA0CQLRZWo+q1jIivNgOzjM5+CJy5GS4aN5tvIB1gdZ0dzqudX1Ouf16/VTvyOe3Pz997tzLujn7wxY865680855y0tXv1z7db1O3xubykzVl/5Wfr3/RtU2Okumfsi6UfFp9IHFz2PJ20P/1RMqZRSRFK3iFJKZUvdgywuVI2VrSinkSMZiuGaplGcMWjSWSc/WcVKkOl5M4QfUQ+6/IxkqNHWVGbnnzOGeak+dad4g4orjVX29XirKOysr/sqUG5DB2X84Wd6vRu/BpSa7SsJQwviKPXgrX+LE37gN0i4i8UG8HQgx0oj7SJqjjcCVoPHLVqgBVqgBVqgBVqgBVqgBVqgBVqgBVqgBVqgBVrwvwdQAnP1AkuzZfoe2ArTaLytNFuK6+9o9g53+nyn2W7c8v+Dj+F3/mjgevFbP/1++KF1KTZR9saScAm3LDAfRYlQvYIqViihKUwXvLIPOZIleWFeezNteayJoZIE8Vuc4jk/jE8jlJUVrMzfJMuPLTv8zTOeY2ZeruOvSy+vZIURqGFmmqZimmKEGs0YYuQMdtXEiAswp7rDG+MXDvUkpb2ZMxdPBMwNJXEb9WaOhIAtSvKWOEhcQy8+DFCvKF2m6UppPE/9QS+z32P21dYwrpdyKl7gRmoaSROPA5mLY4VIQxeog9OwB+IUd+C+VECA0mOGmlfeCuXVvDcxQyz6pFnGp3ckNiYoicbIVz+ZslsLafOSxywafdMx0/kD9znbs+oigOH9XMJnj+z6OBGQeHLTCU8pAmNf5uzMmMUjL7l4UGcPp45mKOJ5J8+SxXHXW7HisNHBSPtywX74cIgJGb3CNF+ZufA9ecu+krw50jRW2Nl2UtYbwwnrxqPkQMXMMUE7V9ZKkjolGirq4oAzfYAqzY63gKGzE0Web0UvJBqbqukB6VN1rEEuIe53O2X1w9hAkRu90yGQcMtq+DpgA4y51Q5WVON7gWp8F6IoNP5sqvGzRmFb67kzTeg3EhSqcUT4/lh60Ikd5NLCXY+unfYMkSf9s2a2GP/G8WkVj9nfUFHGbOWxXBiLHOfnm2Npfl3p5o2bBcKI7l5HAk9GtugIqVs3SJ7/yzeQ9/BKz1tULj6u+7Mh8aIWaYHKw4eYZJT9VxMjJ7hl+shbzzxPGP1HebFtKfXmBnRLfohc1s9+7N2es227cfv+mFYzmwO2io3kzOk0BDcNX6zwEgnTSNKHiFfERYA9f3LqaspN2msIpLlIFL59OLbdSVSQ2cdpcG60SwgVWuvD7P9x6VmK4II8ULUciCt37mSNbCyOVAzhA+o3r5XLHPff26fai2h4iIu64Sp2SnyndE0GMgjTFoBC8LdkhQ6kTR6cHVm96GF1ePjH+2hZdZBpSredus6HuMnIuHq4eSDREn3KuN0pcuciHM0d5hnCAL6DRccHQLkW8j4tVJb7k/uXdidVDwQIU5NDVi0/170cxBuLttxseEo+ECy8NtHl+/Ji764fku4XcWHBPMIh+G/YI8TQQKhuyN8E2F3o4eaaczw3WArNzz7NPPuINRjGCb202XZjifCVk7iPCY4rZwQr46R4moji8qzYH96iDN7ZcX1Nv4PZXCmWl5+MY6YX7006jWhNNGos2fOXfOHTkjx9bxvvHlmwftyNav1AUeKrG5gSgOTmdeL+fWFo1s0BOu8NRvo4spDlUeBuR2yd+22PRE7FWX8ZkAQRo+JyuajvtaZn+6VCB1/ipkqdrrpZTMHYI12ma+eFi6MSFAYewftgG+NzZx/l11c7QtKR+WLh1qZbVxyfPiyl6u8XLQFD23eKMNMUByGNAHD0I3UxtlRvji96mtXQ49DIUKumY+kKLkD/2ukdqCIs6q2dShTCANzoXnu4ApyCOhqPW2RHIXCzeVFTNNLcsow72opfwpSU98T3NgPht/jlYQYNiJIMUV2PYxcPzzrNDlJTxioyU+HYGsYSJpLwC6KJUstVyTwOC0MNmL5dRy2IEGsezdxdnjcj40LV6tQVCcNgnH0kdRQCqY4i5ZUpsZcrGrL0N4qSRKFMPpJBU6SIDrcZQb3E9orLi++v673gESCofERGJ4CZN2Sa2NiEd/LwDs7UR+0hByofFWBskd/eNWpf6nfqUfXuF6JHZHdzrNo6QLfP8Z4VI+hTn/0FaLIud0ksM7pnr/PQ4dd3FgF92LiOYqNRKW5pcn5J3wV+Hxk7yc1ckaUUYRzwRU1ZG/8qe54t6usAH0rpvp45vLjrplU0NrbzODvi0XmfspjNRuJUHuBOSItPFp83uLPGtUWqcp0yal+Q1ncPu0Ag4hTDTM7TrLG1S/3UxzipBQwjaeSBviQcY1J0VHWpr018/G5P6jLdfJqOXBj2UHYyT4/LfIiOfYL7uBZdNtkCRnMG0PV5AauLwxU4kxSdaGzqwKTUGHIFLfYyMKvKGrxfi5c7fvSXLB4TCPELg28c2BfbJclMk7XtI9YC7G5LC1u9l24nvty95xj7DKGmoHZ+2XUP0TY7ZmLHuYosDPfeANjPZF+HvUWHbqaSP+p81FPeM//tvioxPNxFL4H6Xy71Zdh79IUyXScn+nPMrz7OurkO7UUc9CtGllNq8aqB1sI3OXvQobK+Y9mP82dZXwfPSIQijFHGPPYQO9mh8JZxfpFeA3lW1nzQKncsYaI5b6Kg/PiqJ5HV0IWXes5Q5QDXmQBdWbAzwy184HgqhhpIfrZXVWD6eBa3Q0D9OnH4lgSP33HOHn46shIryzWboy1xU/qO1146ru95hjyU6fVo0rXnwqLB2Vvvau6GunC9nPLHdgiDyJm8vX2cBYVHVPnqwzqWeznCaMP2JdpUQHAtHkGasiDaYuc6rB+aqyb8+VuCHXoaPFSfuvkX4YNF5VS794zPNpw+4hKVoslGZ4cjM+S98w0f9sH7G6/S861iTHY3LIudsy9NcNOfFKPX//YIQDuKxwfKs+pMZCU7nUy2wuB6RUbwQTdd/CF81nFf4tepc/7R/LYWcDkd3Ps7+WJcifTFFbVohEAK+oO1l2CsNiskSemrIKcZYBVQrwKDxSgl/ufUO+dNbI4z169zSs7m2yLTpw4GMxOR96LR4mgwVx/VkUVT4kf32Vp2tOYf8r19Btpo/5MqXJY/Rmnbj6AWWxB74srCzJU5VnfB1ToufQfH8caUjDadgZR9zHNArMwVMhJet878uonPrHQNU10TjziwJkYIseSo249PpAr+zCFLGfMDsUKv2YtkvCyirsxrK28/m3HguLEKrcqxlstCxxdtjPLF/gdca78EL5nVGG6O7g+MgM6vJs9GGxbAi86A183NFKHcG+08KcZiRdnLf1TwvGm7AXkdIcCRvLW+zy2gQP9JyRAvKjOjChd5Sz15NBPATDzKHsQnSLERO96fGlaO7RhWogqXfjnFsKKi/p1VZ7rcp5+X6vMonzNWY7qM48JHo3Jq7YhYU2DsQYZaOTqKy/Ncd7syko0XAYiSpymCRWkqI52fHK4Tse3PG89u+7z0LF2e/KVwkJsb11eTDU6oInBiJknSXO8FOLYopVRkrvkv/Ap79iRdJUE2daOE4jJIk+jLqJW/1YQOjx1N8OzDnQqvQpiCY9FXuVLEweg1GPoQcwMSPdFBV8LQ04XRydOs4xOaEBePPSZ4AW8XYZSiL9eLwEotjvdynw8RltocSLp+viWI5uGQy4ynvLDfmFAlVSXm136EkgGCZq4040TF2/6zdPshW2f9qMus72C75eVY6tamlRUFg9FyMALqwOLlhomPruIaj4Sb/ukzOvysoqT17wae81vAXLNo43V9ZAMQUwquuZwYxCYTUxhFhDicjWUvs6ArKOrB5vydyiE0L+JhlHqJJ1nrmvoCqpo82vTtKgR6mqZ4AXpVnFbIAiRfTaPDa9VSmeBMj5srMFbSu3+4NS6Ii2oaEqKTrVoqnaRv6z+1faN3SRP9zlnJX0MvU7TQdnzZ+mQTxpBlthryzCsOCu3YxW+JG3k8vi2qwAy06WPe1P3tCs2P/9zAubuly0/wFszuo1Aa6enTGgzAB4v09+KTURU1++6ZACRq37ET7OSbDofBEm7sxOj60l8x9BjKRJDQmszcLEo0DMCtyEqReocqUKvBur6NJLGJZ5p97JcMienLLNcQqxZ7TexzNM9I1d3WAFDa0TJN1R5y9/96GyhVL8e6r/78OlDhlShgOzAu+WvEcINef8SyEKq++B/xkmP/w8//MKBU5vU8w1s5LYuj1HBrjep0lWhXdLMhDL6gYKhpi2CkDj7QdNBXtuSPvq3WechRr8qNexPsvfnqikYP8z3iQ/E+e+1fUEsDBBQAAgAIAOK8gkkrC8BtSgAAAGsAAAAbAAAAdW5pdmVyc2FsL3VuaXZlcnNhbC5wbmcueG1ss7GvyM1RKEstKs7Mz7NVMtQzULK34+WyKShKLctMLVeoAIoZ6RlAgJJCJSq3PDOlJAMoZGBujBDMSM1MzyixVbIwMIUL6gPNBABQSwECAAAUAAIACADivIJJFQ6tKGQEAAAHEQAAHQAAAAAAAAABAAAAAAAAAAAAdW5pdmVyc2FsL2NvbW1vbl9tZXNzYWdlcy5sbmdQSwECAAAUAAIACADivIJJCH4LIykDAACGDAAAJwAAAAAAAAABAAAAAACfBAAAdW5pdmVyc2FsL2ZsYXNoX3B1Ymxpc2hpbmdfc2V0dGluZ3MueG1sUEsBAgAAFAACAAgA4ryCSbX8CWS6AgAAVQoAACEAAAAAAAAAAQAAAAAADQgAAHVuaXZlcnNhbC9mbGFzaF9za2luX3NldHRpbmdzLnhtbFBLAQIAABQAAgAIAOK8gkkqlg9n/gIAAJcLAAAmAAAAAAAAAAEAAAAAAAYLAAB1bml2ZXJzYWwvaHRtbF9wdWJsaXNoaW5nX3NldHRpbmdzLnhtbFBLAQIAABQAAgAIAOK8gklocVKRmgEAAB8GAAAfAAAAAAAAAAEAAAAAAEgOAAB1bml2ZXJzYWwvaHRtbF9za2luX3NldHRpbmdzLmpzUEsBAgAAFAACAAgA4ryCST08L9HBAAAA5QEAABoAAAAAAAAAAQAAAAAAHxAAAHVuaXZlcnNhbC9pMThuX3ByZXNldHMueG1sUEsBAgAAFAACAAgA4ryCSXL80YFnAAAAawAAABwAAAAAAAAAAQAAAAAAGBEAAHVuaXZlcnNhbC9sb2NhbF9zZXR0aW5ncy54bWxQSwECAAAUAAIACABElFdHI7RO+/sCAACwCAAAFAAAAAAAAAABAAAAAAC5EQAAdW5pdmVyc2FsL3BsYXllci54bWxQSwECAAAUAAIACADivIJJsIcj9GwBAAD3AgAAKQAAAAAAAAABAAAAAADmFAAAdW5pdmVyc2FsL3NraW5fY3VzdG9taXphdGlvbl9zZXR0aW5ncy54bWxQSwECAAAUAAIACADivIJJBdmJyEoNAADVIQAAFwAAAAAAAAAAAAAAAACZFgAAdW5pdmVyc2FsL3VuaXZlcnNhbC5wbmdQSwECAAAUAAIACADivIJJKwvAbUoAAABrAAAAGwAAAAAAAAABAAAAAAAYJAAAdW5pdmVyc2FsL3VuaXZlcnNhbC5wbmcueG1sUEsFBgAAAAALAAsASQMAAJskAAAAAA=="/>
  <p:tag name="ISPRING_PRESENTATION_TITLE" val="极简绿意工作总结项目介绍通用商务商业演示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4444"/>
      </a:accent1>
      <a:accent2>
        <a:srgbClr val="33333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4444"/>
    </a:accent1>
    <a:accent2>
      <a:srgbClr val="333333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</Words>
  <Application>WPS 演示</Application>
  <PresentationFormat>宽屏</PresentationFormat>
  <Paragraphs>105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方正隶书简体</vt:lpstr>
      <vt:lpstr>Calibri</vt:lpstr>
      <vt:lpstr>楷体</vt:lpstr>
      <vt:lpstr>方正行楷简体</vt:lpstr>
      <vt:lpstr>方正书宋_GBK</vt:lpstr>
      <vt:lpstr>方正书宋_GBK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极简绿意工作总结项目介绍通用商务商业演示模板</dc:title>
  <dc:creator>-@极红Jahony</dc:creator>
  <cp:lastModifiedBy>™。 小冰 ✿</cp:lastModifiedBy>
  <cp:revision>110</cp:revision>
  <dcterms:created xsi:type="dcterms:W3CDTF">2017-04-12T08:22:00Z</dcterms:created>
  <dcterms:modified xsi:type="dcterms:W3CDTF">2020-01-03T03:08:51Z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